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3.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5.xml" ContentType="application/vnd.openxmlformats-officedocument.theme+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6.xml" ContentType="application/vnd.openxmlformats-officedocument.theme+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7.xml" ContentType="application/vnd.openxmlformats-officedocument.theme+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93455" r:id="rId4"/>
    <p:sldMasterId id="2147493627" r:id="rId5"/>
    <p:sldMasterId id="2147493666" r:id="rId6"/>
    <p:sldMasterId id="2147493695" r:id="rId7"/>
    <p:sldMasterId id="2147493708" r:id="rId8"/>
    <p:sldMasterId id="2147493722" r:id="rId9"/>
    <p:sldMasterId id="2147493734" r:id="rId10"/>
    <p:sldMasterId id="2147493748" r:id="rId11"/>
  </p:sldMasterIdLst>
  <p:notesMasterIdLst>
    <p:notesMasterId r:id="rId105"/>
  </p:notesMasterIdLst>
  <p:handoutMasterIdLst>
    <p:handoutMasterId r:id="rId106"/>
  </p:handoutMasterIdLst>
  <p:sldIdLst>
    <p:sldId id="854" r:id="rId12"/>
    <p:sldId id="1126" r:id="rId13"/>
    <p:sldId id="824" r:id="rId14"/>
    <p:sldId id="826" r:id="rId15"/>
    <p:sldId id="1023" r:id="rId16"/>
    <p:sldId id="1127" r:id="rId17"/>
    <p:sldId id="957" r:id="rId18"/>
    <p:sldId id="355" r:id="rId19"/>
    <p:sldId id="1129" r:id="rId20"/>
    <p:sldId id="1130" r:id="rId21"/>
    <p:sldId id="1064" r:id="rId22"/>
    <p:sldId id="1100" r:id="rId23"/>
    <p:sldId id="1065" r:id="rId24"/>
    <p:sldId id="1112" r:id="rId25"/>
    <p:sldId id="1108" r:id="rId26"/>
    <p:sldId id="402" r:id="rId27"/>
    <p:sldId id="381" r:id="rId28"/>
    <p:sldId id="1109" r:id="rId29"/>
    <p:sldId id="383" r:id="rId30"/>
    <p:sldId id="1110" r:id="rId31"/>
    <p:sldId id="363" r:id="rId32"/>
    <p:sldId id="1128" r:id="rId33"/>
    <p:sldId id="1113" r:id="rId34"/>
    <p:sldId id="1114" r:id="rId35"/>
    <p:sldId id="1115" r:id="rId36"/>
    <p:sldId id="1116" r:id="rId37"/>
    <p:sldId id="1118" r:id="rId38"/>
    <p:sldId id="1117" r:id="rId39"/>
    <p:sldId id="426" r:id="rId40"/>
    <p:sldId id="643" r:id="rId41"/>
    <p:sldId id="644" r:id="rId42"/>
    <p:sldId id="646" r:id="rId43"/>
    <p:sldId id="645" r:id="rId44"/>
    <p:sldId id="647" r:id="rId45"/>
    <p:sldId id="648" r:id="rId46"/>
    <p:sldId id="452" r:id="rId47"/>
    <p:sldId id="427" r:id="rId48"/>
    <p:sldId id="430" r:id="rId49"/>
    <p:sldId id="431" r:id="rId50"/>
    <p:sldId id="432" r:id="rId51"/>
    <p:sldId id="1119" r:id="rId52"/>
    <p:sldId id="1120" r:id="rId53"/>
    <p:sldId id="1121" r:id="rId54"/>
    <p:sldId id="1122" r:id="rId55"/>
    <p:sldId id="1123" r:id="rId56"/>
    <p:sldId id="1124" r:id="rId57"/>
    <p:sldId id="1131" r:id="rId58"/>
    <p:sldId id="1087" r:id="rId59"/>
    <p:sldId id="1125" r:id="rId60"/>
    <p:sldId id="462" r:id="rId61"/>
    <p:sldId id="464" r:id="rId62"/>
    <p:sldId id="465" r:id="rId63"/>
    <p:sldId id="466" r:id="rId64"/>
    <p:sldId id="467" r:id="rId65"/>
    <p:sldId id="468" r:id="rId66"/>
    <p:sldId id="469" r:id="rId67"/>
    <p:sldId id="393" r:id="rId68"/>
    <p:sldId id="394" r:id="rId69"/>
    <p:sldId id="1132" r:id="rId70"/>
    <p:sldId id="354" r:id="rId71"/>
    <p:sldId id="373" r:id="rId72"/>
    <p:sldId id="374" r:id="rId73"/>
    <p:sldId id="1133" r:id="rId74"/>
    <p:sldId id="1134" r:id="rId75"/>
    <p:sldId id="1135" r:id="rId76"/>
    <p:sldId id="978" r:id="rId77"/>
    <p:sldId id="936" r:id="rId78"/>
    <p:sldId id="937" r:id="rId79"/>
    <p:sldId id="938" r:id="rId80"/>
    <p:sldId id="940" r:id="rId81"/>
    <p:sldId id="941" r:id="rId82"/>
    <p:sldId id="939" r:id="rId83"/>
    <p:sldId id="942" r:id="rId84"/>
    <p:sldId id="943" r:id="rId85"/>
    <p:sldId id="944" r:id="rId86"/>
    <p:sldId id="859" r:id="rId87"/>
    <p:sldId id="860" r:id="rId88"/>
    <p:sldId id="945" r:id="rId89"/>
    <p:sldId id="973" r:id="rId90"/>
    <p:sldId id="1088" r:id="rId91"/>
    <p:sldId id="375" r:id="rId92"/>
    <p:sldId id="376" r:id="rId93"/>
    <p:sldId id="377" r:id="rId94"/>
    <p:sldId id="378" r:id="rId95"/>
    <p:sldId id="379" r:id="rId96"/>
    <p:sldId id="1021" r:id="rId97"/>
    <p:sldId id="1022" r:id="rId98"/>
    <p:sldId id="382" r:id="rId99"/>
    <p:sldId id="1089" r:id="rId100"/>
    <p:sldId id="384" r:id="rId101"/>
    <p:sldId id="387" r:id="rId102"/>
    <p:sldId id="1075" r:id="rId103"/>
    <p:sldId id="979" r:id="rId104"/>
  </p:sldIdLst>
  <p:sldSz cx="9144000" cy="5143500" type="screen16x9"/>
  <p:notesSz cx="6858000" cy="9144000"/>
  <p:defaultTextStyle>
    <a:defPPr>
      <a:defRPr lang="en-US"/>
    </a:defPPr>
    <a:lvl1pPr algn="l" defTabSz="457200" rtl="0" fontAlgn="base">
      <a:spcBef>
        <a:spcPct val="0"/>
      </a:spcBef>
      <a:spcAft>
        <a:spcPct val="0"/>
      </a:spcAft>
      <a:defRPr kern="1200">
        <a:solidFill>
          <a:schemeClr val="tx1"/>
        </a:solidFill>
        <a:latin typeface="Calibri" charset="0"/>
        <a:ea typeface="ＭＳ Ｐゴシック" charset="-128"/>
        <a:cs typeface="+mn-cs"/>
      </a:defRPr>
    </a:lvl1pPr>
    <a:lvl2pPr marL="457200" algn="l" defTabSz="457200" rtl="0" fontAlgn="base">
      <a:spcBef>
        <a:spcPct val="0"/>
      </a:spcBef>
      <a:spcAft>
        <a:spcPct val="0"/>
      </a:spcAft>
      <a:defRPr kern="1200">
        <a:solidFill>
          <a:schemeClr val="tx1"/>
        </a:solidFill>
        <a:latin typeface="Calibri" charset="0"/>
        <a:ea typeface="ＭＳ Ｐゴシック" charset="-128"/>
        <a:cs typeface="+mn-cs"/>
      </a:defRPr>
    </a:lvl2pPr>
    <a:lvl3pPr marL="914400" algn="l" defTabSz="457200" rtl="0" fontAlgn="base">
      <a:spcBef>
        <a:spcPct val="0"/>
      </a:spcBef>
      <a:spcAft>
        <a:spcPct val="0"/>
      </a:spcAft>
      <a:defRPr kern="1200">
        <a:solidFill>
          <a:schemeClr val="tx1"/>
        </a:solidFill>
        <a:latin typeface="Calibri" charset="0"/>
        <a:ea typeface="ＭＳ Ｐゴシック" charset="-128"/>
        <a:cs typeface="+mn-cs"/>
      </a:defRPr>
    </a:lvl3pPr>
    <a:lvl4pPr marL="1371600" algn="l" defTabSz="457200" rtl="0" fontAlgn="base">
      <a:spcBef>
        <a:spcPct val="0"/>
      </a:spcBef>
      <a:spcAft>
        <a:spcPct val="0"/>
      </a:spcAft>
      <a:defRPr kern="1200">
        <a:solidFill>
          <a:schemeClr val="tx1"/>
        </a:solidFill>
        <a:latin typeface="Calibri" charset="0"/>
        <a:ea typeface="ＭＳ Ｐゴシック" charset="-128"/>
        <a:cs typeface="+mn-cs"/>
      </a:defRPr>
    </a:lvl4pPr>
    <a:lvl5pPr marL="1828800" algn="l" defTabSz="457200" rtl="0" fontAlgn="base">
      <a:spcBef>
        <a:spcPct val="0"/>
      </a:spcBef>
      <a:spcAft>
        <a:spcPct val="0"/>
      </a:spcAft>
      <a:defRPr kern="1200">
        <a:solidFill>
          <a:schemeClr val="tx1"/>
        </a:solidFill>
        <a:latin typeface="Calibri" charset="0"/>
        <a:ea typeface="ＭＳ Ｐゴシック" charset="-128"/>
        <a:cs typeface="+mn-cs"/>
      </a:defRPr>
    </a:lvl5pPr>
    <a:lvl6pPr marL="2286000" algn="l" defTabSz="914400" rtl="0" eaLnBrk="1" latinLnBrk="0" hangingPunct="1">
      <a:defRPr kern="1200">
        <a:solidFill>
          <a:schemeClr val="tx1"/>
        </a:solidFill>
        <a:latin typeface="Calibri" charset="0"/>
        <a:ea typeface="ＭＳ Ｐゴシック" charset="-128"/>
        <a:cs typeface="+mn-cs"/>
      </a:defRPr>
    </a:lvl6pPr>
    <a:lvl7pPr marL="2743200" algn="l" defTabSz="914400" rtl="0" eaLnBrk="1" latinLnBrk="0" hangingPunct="1">
      <a:defRPr kern="1200">
        <a:solidFill>
          <a:schemeClr val="tx1"/>
        </a:solidFill>
        <a:latin typeface="Calibri" charset="0"/>
        <a:ea typeface="ＭＳ Ｐゴシック" charset="-128"/>
        <a:cs typeface="+mn-cs"/>
      </a:defRPr>
    </a:lvl7pPr>
    <a:lvl8pPr marL="3200400" algn="l" defTabSz="914400" rtl="0" eaLnBrk="1" latinLnBrk="0" hangingPunct="1">
      <a:defRPr kern="1200">
        <a:solidFill>
          <a:schemeClr val="tx1"/>
        </a:solidFill>
        <a:latin typeface="Calibri" charset="0"/>
        <a:ea typeface="ＭＳ Ｐゴシック" charset="-128"/>
        <a:cs typeface="+mn-cs"/>
      </a:defRPr>
    </a:lvl8pPr>
    <a:lvl9pPr marL="3657600" algn="l" defTabSz="914400" rtl="0" eaLnBrk="1" latinLnBrk="0" hangingPunct="1">
      <a:defRPr kern="1200">
        <a:solidFill>
          <a:schemeClr val="tx1"/>
        </a:solidFill>
        <a:latin typeface="Calibri" charset="0"/>
        <a:ea typeface="ＭＳ Ｐゴシック" charset="-128"/>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A2C64"/>
    <a:srgbClr val="32AA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059"/>
    <p:restoredTop sz="96793"/>
  </p:normalViewPr>
  <p:slideViewPr>
    <p:cSldViewPr snapToObjects="1">
      <p:cViewPr varScale="1">
        <p:scale>
          <a:sx n="197" d="100"/>
          <a:sy n="197" d="100"/>
        </p:scale>
        <p:origin x="816" y="192"/>
      </p:cViewPr>
      <p:guideLst>
        <p:guide orient="horz" pos="1620"/>
        <p:guide pos="2880"/>
      </p:guideLst>
    </p:cSldViewPr>
  </p:slideViewPr>
  <p:outlineViewPr>
    <p:cViewPr>
      <p:scale>
        <a:sx n="33" d="100"/>
        <a:sy n="33" d="100"/>
      </p:scale>
      <p:origin x="0" y="-26648"/>
    </p:cViewPr>
  </p:outlineViewPr>
  <p:notesTextViewPr>
    <p:cViewPr>
      <p:scale>
        <a:sx n="100" d="100"/>
        <a:sy n="100" d="100"/>
      </p:scale>
      <p:origin x="0" y="0"/>
    </p:cViewPr>
  </p:notesTextViewPr>
  <p:sorterViewPr>
    <p:cViewPr>
      <p:scale>
        <a:sx n="114" d="100"/>
        <a:sy n="114" d="100"/>
      </p:scale>
      <p:origin x="0" y="0"/>
    </p:cViewPr>
  </p:sorterViewPr>
  <p:notesViewPr>
    <p:cSldViewPr snapToObjects="1">
      <p:cViewPr varScale="1">
        <p:scale>
          <a:sx n="107" d="100"/>
          <a:sy n="107" d="100"/>
        </p:scale>
        <p:origin x="3648" y="184"/>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5.xml"/><Relationship Id="rId21" Type="http://schemas.openxmlformats.org/officeDocument/2006/relationships/slide" Target="slides/slide10.xml"/><Relationship Id="rId42" Type="http://schemas.openxmlformats.org/officeDocument/2006/relationships/slide" Target="slides/slide31.xml"/><Relationship Id="rId47" Type="http://schemas.openxmlformats.org/officeDocument/2006/relationships/slide" Target="slides/slide36.xml"/><Relationship Id="rId63" Type="http://schemas.openxmlformats.org/officeDocument/2006/relationships/slide" Target="slides/slide52.xml"/><Relationship Id="rId68" Type="http://schemas.openxmlformats.org/officeDocument/2006/relationships/slide" Target="slides/slide57.xml"/><Relationship Id="rId84" Type="http://schemas.openxmlformats.org/officeDocument/2006/relationships/slide" Target="slides/slide73.xml"/><Relationship Id="rId89" Type="http://schemas.openxmlformats.org/officeDocument/2006/relationships/slide" Target="slides/slide78.xml"/><Relationship Id="rId16" Type="http://schemas.openxmlformats.org/officeDocument/2006/relationships/slide" Target="slides/slide5.xml"/><Relationship Id="rId107" Type="http://schemas.openxmlformats.org/officeDocument/2006/relationships/presProps" Target="presProps.xml"/><Relationship Id="rId11" Type="http://schemas.openxmlformats.org/officeDocument/2006/relationships/slideMaster" Target="slideMasters/slideMaster8.xml"/><Relationship Id="rId32" Type="http://schemas.openxmlformats.org/officeDocument/2006/relationships/slide" Target="slides/slide21.xml"/><Relationship Id="rId37" Type="http://schemas.openxmlformats.org/officeDocument/2006/relationships/slide" Target="slides/slide26.xml"/><Relationship Id="rId53" Type="http://schemas.openxmlformats.org/officeDocument/2006/relationships/slide" Target="slides/slide42.xml"/><Relationship Id="rId58" Type="http://schemas.openxmlformats.org/officeDocument/2006/relationships/slide" Target="slides/slide47.xml"/><Relationship Id="rId74" Type="http://schemas.openxmlformats.org/officeDocument/2006/relationships/slide" Target="slides/slide63.xml"/><Relationship Id="rId79" Type="http://schemas.openxmlformats.org/officeDocument/2006/relationships/slide" Target="slides/slide68.xml"/><Relationship Id="rId102" Type="http://schemas.openxmlformats.org/officeDocument/2006/relationships/slide" Target="slides/slide91.xml"/><Relationship Id="rId5" Type="http://schemas.openxmlformats.org/officeDocument/2006/relationships/slideMaster" Target="slideMasters/slideMaster2.xml"/><Relationship Id="rId90" Type="http://schemas.openxmlformats.org/officeDocument/2006/relationships/slide" Target="slides/slide79.xml"/><Relationship Id="rId95" Type="http://schemas.openxmlformats.org/officeDocument/2006/relationships/slide" Target="slides/slide84.xml"/><Relationship Id="rId22" Type="http://schemas.openxmlformats.org/officeDocument/2006/relationships/slide" Target="slides/slide11.xml"/><Relationship Id="rId27" Type="http://schemas.openxmlformats.org/officeDocument/2006/relationships/slide" Target="slides/slide16.xml"/><Relationship Id="rId43" Type="http://schemas.openxmlformats.org/officeDocument/2006/relationships/slide" Target="slides/slide32.xml"/><Relationship Id="rId48" Type="http://schemas.openxmlformats.org/officeDocument/2006/relationships/slide" Target="slides/slide37.xml"/><Relationship Id="rId64" Type="http://schemas.openxmlformats.org/officeDocument/2006/relationships/slide" Target="slides/slide53.xml"/><Relationship Id="rId69" Type="http://schemas.openxmlformats.org/officeDocument/2006/relationships/slide" Target="slides/slide58.xml"/><Relationship Id="rId80" Type="http://schemas.openxmlformats.org/officeDocument/2006/relationships/slide" Target="slides/slide69.xml"/><Relationship Id="rId85" Type="http://schemas.openxmlformats.org/officeDocument/2006/relationships/slide" Target="slides/slide74.xml"/><Relationship Id="rId12" Type="http://schemas.openxmlformats.org/officeDocument/2006/relationships/slide" Target="slides/slide1.xml"/><Relationship Id="rId17" Type="http://schemas.openxmlformats.org/officeDocument/2006/relationships/slide" Target="slides/slide6.xml"/><Relationship Id="rId33" Type="http://schemas.openxmlformats.org/officeDocument/2006/relationships/slide" Target="slides/slide22.xml"/><Relationship Id="rId38" Type="http://schemas.openxmlformats.org/officeDocument/2006/relationships/slide" Target="slides/slide27.xml"/><Relationship Id="rId59" Type="http://schemas.openxmlformats.org/officeDocument/2006/relationships/slide" Target="slides/slide48.xml"/><Relationship Id="rId103" Type="http://schemas.openxmlformats.org/officeDocument/2006/relationships/slide" Target="slides/slide92.xml"/><Relationship Id="rId108" Type="http://schemas.openxmlformats.org/officeDocument/2006/relationships/viewProps" Target="viewProps.xml"/><Relationship Id="rId54" Type="http://schemas.openxmlformats.org/officeDocument/2006/relationships/slide" Target="slides/slide43.xml"/><Relationship Id="rId70" Type="http://schemas.openxmlformats.org/officeDocument/2006/relationships/slide" Target="slides/slide59.xml"/><Relationship Id="rId75" Type="http://schemas.openxmlformats.org/officeDocument/2006/relationships/slide" Target="slides/slide64.xml"/><Relationship Id="rId91" Type="http://schemas.openxmlformats.org/officeDocument/2006/relationships/slide" Target="slides/slide80.xml"/><Relationship Id="rId96" Type="http://schemas.openxmlformats.org/officeDocument/2006/relationships/slide" Target="slides/slide85.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slide" Target="slides/slide17.xml"/><Relationship Id="rId36" Type="http://schemas.openxmlformats.org/officeDocument/2006/relationships/slide" Target="slides/slide25.xml"/><Relationship Id="rId49" Type="http://schemas.openxmlformats.org/officeDocument/2006/relationships/slide" Target="slides/slide38.xml"/><Relationship Id="rId57" Type="http://schemas.openxmlformats.org/officeDocument/2006/relationships/slide" Target="slides/slide46.xml"/><Relationship Id="rId106" Type="http://schemas.openxmlformats.org/officeDocument/2006/relationships/handoutMaster" Target="handoutMasters/handoutMaster1.xml"/><Relationship Id="rId10" Type="http://schemas.openxmlformats.org/officeDocument/2006/relationships/slideMaster" Target="slideMasters/slideMaster7.xml"/><Relationship Id="rId31" Type="http://schemas.openxmlformats.org/officeDocument/2006/relationships/slide" Target="slides/slide20.xml"/><Relationship Id="rId44" Type="http://schemas.openxmlformats.org/officeDocument/2006/relationships/slide" Target="slides/slide33.xml"/><Relationship Id="rId52" Type="http://schemas.openxmlformats.org/officeDocument/2006/relationships/slide" Target="slides/slide41.xml"/><Relationship Id="rId60" Type="http://schemas.openxmlformats.org/officeDocument/2006/relationships/slide" Target="slides/slide49.xml"/><Relationship Id="rId65" Type="http://schemas.openxmlformats.org/officeDocument/2006/relationships/slide" Target="slides/slide54.xml"/><Relationship Id="rId73" Type="http://schemas.openxmlformats.org/officeDocument/2006/relationships/slide" Target="slides/slide62.xml"/><Relationship Id="rId78" Type="http://schemas.openxmlformats.org/officeDocument/2006/relationships/slide" Target="slides/slide67.xml"/><Relationship Id="rId81" Type="http://schemas.openxmlformats.org/officeDocument/2006/relationships/slide" Target="slides/slide70.xml"/><Relationship Id="rId86" Type="http://schemas.openxmlformats.org/officeDocument/2006/relationships/slide" Target="slides/slide75.xml"/><Relationship Id="rId94" Type="http://schemas.openxmlformats.org/officeDocument/2006/relationships/slide" Target="slides/slide83.xml"/><Relationship Id="rId99" Type="http://schemas.openxmlformats.org/officeDocument/2006/relationships/slide" Target="slides/slide88.xml"/><Relationship Id="rId101" Type="http://schemas.openxmlformats.org/officeDocument/2006/relationships/slide" Target="slides/slide90.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 Target="slides/slide2.xml"/><Relationship Id="rId18" Type="http://schemas.openxmlformats.org/officeDocument/2006/relationships/slide" Target="slides/slide7.xml"/><Relationship Id="rId39" Type="http://schemas.openxmlformats.org/officeDocument/2006/relationships/slide" Target="slides/slide28.xml"/><Relationship Id="rId109" Type="http://schemas.openxmlformats.org/officeDocument/2006/relationships/theme" Target="theme/theme1.xml"/><Relationship Id="rId34" Type="http://schemas.openxmlformats.org/officeDocument/2006/relationships/slide" Target="slides/slide23.xml"/><Relationship Id="rId50" Type="http://schemas.openxmlformats.org/officeDocument/2006/relationships/slide" Target="slides/slide39.xml"/><Relationship Id="rId55" Type="http://schemas.openxmlformats.org/officeDocument/2006/relationships/slide" Target="slides/slide44.xml"/><Relationship Id="rId76" Type="http://schemas.openxmlformats.org/officeDocument/2006/relationships/slide" Target="slides/slide65.xml"/><Relationship Id="rId97" Type="http://schemas.openxmlformats.org/officeDocument/2006/relationships/slide" Target="slides/slide86.xml"/><Relationship Id="rId104" Type="http://schemas.openxmlformats.org/officeDocument/2006/relationships/slide" Target="slides/slide93.xml"/><Relationship Id="rId7" Type="http://schemas.openxmlformats.org/officeDocument/2006/relationships/slideMaster" Target="slideMasters/slideMaster4.xml"/><Relationship Id="rId71" Type="http://schemas.openxmlformats.org/officeDocument/2006/relationships/slide" Target="slides/slide60.xml"/><Relationship Id="rId92" Type="http://schemas.openxmlformats.org/officeDocument/2006/relationships/slide" Target="slides/slide81.xml"/><Relationship Id="rId2" Type="http://schemas.openxmlformats.org/officeDocument/2006/relationships/customXml" Target="../customXml/item2.xml"/><Relationship Id="rId29" Type="http://schemas.openxmlformats.org/officeDocument/2006/relationships/slide" Target="slides/slide18.xml"/><Relationship Id="rId24" Type="http://schemas.openxmlformats.org/officeDocument/2006/relationships/slide" Target="slides/slide13.xml"/><Relationship Id="rId40" Type="http://schemas.openxmlformats.org/officeDocument/2006/relationships/slide" Target="slides/slide29.xml"/><Relationship Id="rId45" Type="http://schemas.openxmlformats.org/officeDocument/2006/relationships/slide" Target="slides/slide34.xml"/><Relationship Id="rId66" Type="http://schemas.openxmlformats.org/officeDocument/2006/relationships/slide" Target="slides/slide55.xml"/><Relationship Id="rId87" Type="http://schemas.openxmlformats.org/officeDocument/2006/relationships/slide" Target="slides/slide76.xml"/><Relationship Id="rId110" Type="http://schemas.openxmlformats.org/officeDocument/2006/relationships/tableStyles" Target="tableStyles.xml"/><Relationship Id="rId61" Type="http://schemas.openxmlformats.org/officeDocument/2006/relationships/slide" Target="slides/slide50.xml"/><Relationship Id="rId82" Type="http://schemas.openxmlformats.org/officeDocument/2006/relationships/slide" Target="slides/slide71.xml"/><Relationship Id="rId19" Type="http://schemas.openxmlformats.org/officeDocument/2006/relationships/slide" Target="slides/slide8.xml"/><Relationship Id="rId14" Type="http://schemas.openxmlformats.org/officeDocument/2006/relationships/slide" Target="slides/slide3.xml"/><Relationship Id="rId30" Type="http://schemas.openxmlformats.org/officeDocument/2006/relationships/slide" Target="slides/slide19.xml"/><Relationship Id="rId35" Type="http://schemas.openxmlformats.org/officeDocument/2006/relationships/slide" Target="slides/slide24.xml"/><Relationship Id="rId56" Type="http://schemas.openxmlformats.org/officeDocument/2006/relationships/slide" Target="slides/slide45.xml"/><Relationship Id="rId77" Type="http://schemas.openxmlformats.org/officeDocument/2006/relationships/slide" Target="slides/slide66.xml"/><Relationship Id="rId100" Type="http://schemas.openxmlformats.org/officeDocument/2006/relationships/slide" Target="slides/slide89.xml"/><Relationship Id="rId105" Type="http://schemas.openxmlformats.org/officeDocument/2006/relationships/notesMaster" Target="notesMasters/notesMaster1.xml"/><Relationship Id="rId8" Type="http://schemas.openxmlformats.org/officeDocument/2006/relationships/slideMaster" Target="slideMasters/slideMaster5.xml"/><Relationship Id="rId51" Type="http://schemas.openxmlformats.org/officeDocument/2006/relationships/slide" Target="slides/slide40.xml"/><Relationship Id="rId72" Type="http://schemas.openxmlformats.org/officeDocument/2006/relationships/slide" Target="slides/slide61.xml"/><Relationship Id="rId93" Type="http://schemas.openxmlformats.org/officeDocument/2006/relationships/slide" Target="slides/slide82.xml"/><Relationship Id="rId98" Type="http://schemas.openxmlformats.org/officeDocument/2006/relationships/slide" Target="slides/slide87.xml"/><Relationship Id="rId3" Type="http://schemas.openxmlformats.org/officeDocument/2006/relationships/customXml" Target="../customXml/item3.xml"/><Relationship Id="rId25" Type="http://schemas.openxmlformats.org/officeDocument/2006/relationships/slide" Target="slides/slide14.xml"/><Relationship Id="rId46" Type="http://schemas.openxmlformats.org/officeDocument/2006/relationships/slide" Target="slides/slide35.xml"/><Relationship Id="rId67" Type="http://schemas.openxmlformats.org/officeDocument/2006/relationships/slide" Target="slides/slide56.xml"/><Relationship Id="rId20" Type="http://schemas.openxmlformats.org/officeDocument/2006/relationships/slide" Target="slides/slide9.xml"/><Relationship Id="rId41" Type="http://schemas.openxmlformats.org/officeDocument/2006/relationships/slide" Target="slides/slide30.xml"/><Relationship Id="rId62" Type="http://schemas.openxmlformats.org/officeDocument/2006/relationships/slide" Target="slides/slide51.xml"/><Relationship Id="rId83" Type="http://schemas.openxmlformats.org/officeDocument/2006/relationships/slide" Target="slides/slide72.xml"/><Relationship Id="rId88" Type="http://schemas.openxmlformats.org/officeDocument/2006/relationships/slide" Target="slides/slide7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FAFB2AC-7E4F-8047-9193-854483C1A223}" type="datetimeFigureOut">
              <a:rPr lang="en-US" smtClean="0"/>
              <a:t>2/17/21</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F1CE209-2B77-6A4B-8F32-9DF4E1CE944B}" type="slidenum">
              <a:rPr lang="en-US" smtClean="0"/>
              <a:t>‹#›</a:t>
            </a:fld>
            <a:endParaRPr lang="en-US"/>
          </a:p>
        </p:txBody>
      </p:sp>
    </p:spTree>
    <p:extLst>
      <p:ext uri="{BB962C8B-B14F-4D97-AF65-F5344CB8AC3E}">
        <p14:creationId xmlns:p14="http://schemas.microsoft.com/office/powerpoint/2010/main" val="8162578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fld id="{A9567C9F-4D7F-5847-BD8F-556675060DA1}" type="datetimeFigureOut">
              <a:rPr lang="en-US" altLang="en-US"/>
              <a:pPr/>
              <a:t>2/17/21</a:t>
            </a:fld>
            <a:endParaRPr lang="en-US" alt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25D6415B-586E-2B45-B637-70E4CB56C153}"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defTabSz="457200" rtl="0" fontAlgn="base">
      <a:spcBef>
        <a:spcPct val="30000"/>
      </a:spcBef>
      <a:spcAft>
        <a:spcPct val="0"/>
      </a:spcAft>
      <a:defRPr sz="1200" kern="1200">
        <a:solidFill>
          <a:schemeClr val="tx1"/>
        </a:solidFill>
        <a:latin typeface="+mn-lt"/>
        <a:ea typeface="ＭＳ Ｐゴシック" charset="-128"/>
        <a:cs typeface="+mn-cs"/>
      </a:defRPr>
    </a:lvl1pPr>
    <a:lvl2pPr marL="457200" algn="l" defTabSz="457200" rtl="0" fontAlgn="base">
      <a:spcBef>
        <a:spcPct val="30000"/>
      </a:spcBef>
      <a:spcAft>
        <a:spcPct val="0"/>
      </a:spcAft>
      <a:defRPr sz="1200" kern="1200">
        <a:solidFill>
          <a:schemeClr val="tx1"/>
        </a:solidFill>
        <a:latin typeface="+mn-lt"/>
        <a:ea typeface="ＭＳ Ｐゴシック" charset="-128"/>
        <a:cs typeface="+mn-cs"/>
      </a:defRPr>
    </a:lvl2pPr>
    <a:lvl3pPr marL="914400" algn="l" defTabSz="457200" rtl="0" fontAlgn="base">
      <a:spcBef>
        <a:spcPct val="30000"/>
      </a:spcBef>
      <a:spcAft>
        <a:spcPct val="0"/>
      </a:spcAft>
      <a:defRPr sz="1200" kern="1200">
        <a:solidFill>
          <a:schemeClr val="tx1"/>
        </a:solidFill>
        <a:latin typeface="+mn-lt"/>
        <a:ea typeface="ＭＳ Ｐゴシック" charset="-128"/>
        <a:cs typeface="+mn-cs"/>
      </a:defRPr>
    </a:lvl3pPr>
    <a:lvl4pPr marL="1371600" algn="l" defTabSz="457200" rtl="0" fontAlgn="base">
      <a:spcBef>
        <a:spcPct val="30000"/>
      </a:spcBef>
      <a:spcAft>
        <a:spcPct val="0"/>
      </a:spcAft>
      <a:defRPr sz="1200" kern="1200">
        <a:solidFill>
          <a:schemeClr val="tx1"/>
        </a:solidFill>
        <a:latin typeface="+mn-lt"/>
        <a:ea typeface="ＭＳ Ｐゴシック" charset="-128"/>
        <a:cs typeface="+mn-cs"/>
      </a:defRPr>
    </a:lvl4pPr>
    <a:lvl5pPr marL="1828800" algn="l" defTabSz="457200" rtl="0" fontAlgn="base">
      <a:spcBef>
        <a:spcPct val="30000"/>
      </a:spcBef>
      <a:spcAft>
        <a:spcPct val="0"/>
      </a:spcAft>
      <a:defRPr sz="1200" kern="1200">
        <a:solidFill>
          <a:schemeClr val="tx1"/>
        </a:solidFill>
        <a:latin typeface="+mn-lt"/>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504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504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CFD365BF-ADBE-9B41-ABF1-832DDE2B814C}" type="slidenum">
              <a:rPr lang="en-US" altLang="en-US"/>
              <a:pPr/>
              <a:t>1</a:t>
            </a:fld>
            <a:endParaRPr lang="en-US" altLang="en-US"/>
          </a:p>
        </p:txBody>
      </p:sp>
    </p:spTree>
    <p:extLst>
      <p:ext uri="{BB962C8B-B14F-4D97-AF65-F5344CB8AC3E}">
        <p14:creationId xmlns:p14="http://schemas.microsoft.com/office/powerpoint/2010/main" val="6265282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14</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6935860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3AFD31E9-BE10-4267-BC2D-73ADA680375F}"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15</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95235" name="Rectangle 2"/>
          <p:cNvSpPr>
            <a:spLocks noGrp="1" noRot="1" noChangeAspect="1" noChangeArrowheads="1" noTextEdit="1"/>
          </p:cNvSpPr>
          <p:nvPr>
            <p:ph type="sldImg"/>
          </p:nvPr>
        </p:nvSpPr>
        <p:spPr>
          <a:xfrm>
            <a:off x="1177925" y="695325"/>
            <a:ext cx="4641850" cy="3481388"/>
          </a:xfrm>
          <a:ln/>
        </p:spPr>
      </p:sp>
      <p:sp>
        <p:nvSpPr>
          <p:cNvPr id="95236" name="Rectangle 3"/>
          <p:cNvSpPr>
            <a:spLocks noGrp="1" noChangeArrowheads="1"/>
          </p:cNvSpPr>
          <p:nvPr>
            <p:ph type="body" idx="1"/>
          </p:nvPr>
        </p:nvSpPr>
        <p:spPr>
          <a:xfrm>
            <a:off x="931863"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2875251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787">
              <a:defRPr sz="1600">
                <a:solidFill>
                  <a:schemeClr val="tx1"/>
                </a:solidFill>
                <a:latin typeface="Helvetica" panose="020B0604020202020204" pitchFamily="34" charset="0"/>
                <a:ea typeface="MS PGothic" panose="020B0600070205080204" pitchFamily="34" charset="-128"/>
              </a:defRPr>
            </a:lvl1pPr>
            <a:lvl2pPr marL="741761" indent="-285293" defTabSz="928787">
              <a:defRPr sz="1600">
                <a:solidFill>
                  <a:schemeClr val="tx1"/>
                </a:solidFill>
                <a:latin typeface="Helvetica" panose="020B0604020202020204" pitchFamily="34" charset="0"/>
                <a:ea typeface="MS PGothic" panose="020B0600070205080204" pitchFamily="34" charset="-128"/>
              </a:defRPr>
            </a:lvl2pPr>
            <a:lvl3pPr marL="1141171" indent="-228234" defTabSz="928787">
              <a:defRPr sz="1600">
                <a:solidFill>
                  <a:schemeClr val="tx1"/>
                </a:solidFill>
                <a:latin typeface="Helvetica" panose="020B0604020202020204" pitchFamily="34" charset="0"/>
                <a:ea typeface="MS PGothic" panose="020B0600070205080204" pitchFamily="34" charset="-128"/>
              </a:defRPr>
            </a:lvl3pPr>
            <a:lvl4pPr marL="1597640" indent="-228234" defTabSz="928787">
              <a:defRPr sz="1600">
                <a:solidFill>
                  <a:schemeClr val="tx1"/>
                </a:solidFill>
                <a:latin typeface="Helvetica" panose="020B0604020202020204" pitchFamily="34" charset="0"/>
                <a:ea typeface="MS PGothic" panose="020B0600070205080204" pitchFamily="34" charset="-128"/>
              </a:defRPr>
            </a:lvl4pPr>
            <a:lvl5pPr marL="2054108" indent="-228234" defTabSz="928787">
              <a:defRPr sz="1600">
                <a:solidFill>
                  <a:schemeClr val="tx1"/>
                </a:solidFill>
                <a:latin typeface="Helvetica" panose="020B0604020202020204" pitchFamily="34" charset="0"/>
                <a:ea typeface="MS PGothic" panose="020B0600070205080204" pitchFamily="34" charset="-128"/>
              </a:defRPr>
            </a:lvl5pPr>
            <a:lvl6pPr marL="2510577"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67045"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3514"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79982"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28787" rtl="0" eaLnBrk="0" fontAlgn="base" latinLnBrk="0" hangingPunct="0">
              <a:lnSpc>
                <a:spcPct val="100000"/>
              </a:lnSpc>
              <a:spcBef>
                <a:spcPct val="0"/>
              </a:spcBef>
              <a:spcAft>
                <a:spcPct val="0"/>
              </a:spcAft>
              <a:buClrTx/>
              <a:buSzTx/>
              <a:buFontTx/>
              <a:buNone/>
              <a:tabLst/>
              <a:defRPr/>
            </a:pPr>
            <a:fld id="{07174961-0CF3-42A6-8222-18520414FAD4}"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787" rtl="0" eaLnBrk="0" fontAlgn="base" latinLnBrk="0" hangingPunct="0">
                <a:lnSpc>
                  <a:spcPct val="100000"/>
                </a:lnSpc>
                <a:spcBef>
                  <a:spcPct val="0"/>
                </a:spcBef>
                <a:spcAft>
                  <a:spcPct val="0"/>
                </a:spcAft>
                <a:buClrTx/>
                <a:buSzTx/>
                <a:buFontTx/>
                <a:buNone/>
                <a:tabLst/>
                <a:defRPr/>
              </a:pPr>
              <a:t>16</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194" name="Rectangle 2"/>
          <p:cNvSpPr>
            <a:spLocks noGrp="1" noRot="1" noChangeAspect="1" noChangeArrowheads="1" noTextEdit="1"/>
          </p:cNvSpPr>
          <p:nvPr>
            <p:ph type="sldImg"/>
          </p:nvPr>
        </p:nvSpPr>
        <p:spPr>
          <a:xfrm>
            <a:off x="404813" y="695325"/>
            <a:ext cx="6188075" cy="3481388"/>
          </a:xfrm>
          <a:ln/>
        </p:spPr>
      </p:sp>
      <p:sp>
        <p:nvSpPr>
          <p:cNvPr id="8195" name="Rectangle 3"/>
          <p:cNvSpPr>
            <a:spLocks noGrp="1" noChangeArrowheads="1"/>
          </p:cNvSpPr>
          <p:nvPr>
            <p:ph type="body" idx="1"/>
          </p:nvPr>
        </p:nvSpPr>
        <p:spPr>
          <a:xfrm>
            <a:off x="931759" y="4410392"/>
            <a:ext cx="5134182" cy="417734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5485838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noRot="1" noChangeAspect="1" noChangeArrowheads="1" noTextEdit="1"/>
          </p:cNvSpPr>
          <p:nvPr>
            <p:ph type="sldImg"/>
          </p:nvPr>
        </p:nvSpPr>
        <p:spPr>
          <a:ln/>
        </p:spPr>
      </p:sp>
      <p:sp>
        <p:nvSpPr>
          <p:cNvPr id="9728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5764250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7F04CF4B-324E-46D0-BA47-9EB6AD9CA672}"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18</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98307" name="Rectangle 2"/>
          <p:cNvSpPr>
            <a:spLocks noGrp="1" noRot="1" noChangeAspect="1" noChangeArrowheads="1" noTextEdit="1"/>
          </p:cNvSpPr>
          <p:nvPr>
            <p:ph type="sldImg"/>
          </p:nvPr>
        </p:nvSpPr>
        <p:spPr>
          <a:xfrm>
            <a:off x="1177925" y="695325"/>
            <a:ext cx="4641850" cy="3481388"/>
          </a:xfrm>
          <a:ln/>
        </p:spPr>
      </p:sp>
      <p:sp>
        <p:nvSpPr>
          <p:cNvPr id="98308" name="Rectangle 3"/>
          <p:cNvSpPr>
            <a:spLocks noGrp="1" noChangeArrowheads="1"/>
          </p:cNvSpPr>
          <p:nvPr>
            <p:ph type="body" idx="1"/>
          </p:nvPr>
        </p:nvSpPr>
        <p:spPr>
          <a:xfrm>
            <a:off x="931863"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2250086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A0967849-B9F5-4791-B1A9-03C13B822321}"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19</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99331" name="Rectangle 2"/>
          <p:cNvSpPr>
            <a:spLocks noGrp="1" noRot="1" noChangeAspect="1" noChangeArrowheads="1" noTextEdit="1"/>
          </p:cNvSpPr>
          <p:nvPr>
            <p:ph type="sldImg"/>
          </p:nvPr>
        </p:nvSpPr>
        <p:spPr>
          <a:xfrm>
            <a:off x="1177925" y="695325"/>
            <a:ext cx="4641850" cy="3481388"/>
          </a:xfrm>
          <a:ln/>
        </p:spPr>
      </p:sp>
      <p:sp>
        <p:nvSpPr>
          <p:cNvPr id="99332" name="Rectangle 3"/>
          <p:cNvSpPr>
            <a:spLocks noGrp="1" noChangeArrowheads="1"/>
          </p:cNvSpPr>
          <p:nvPr>
            <p:ph type="body" idx="1"/>
          </p:nvPr>
        </p:nvSpPr>
        <p:spPr>
          <a:xfrm>
            <a:off x="931863"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8844905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8667AE9D-16D3-4C16-919A-75B127D37AD1}"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20</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00355" name="Rectangle 2"/>
          <p:cNvSpPr>
            <a:spLocks noGrp="1" noRot="1" noChangeAspect="1" noChangeArrowheads="1" noTextEdit="1"/>
          </p:cNvSpPr>
          <p:nvPr>
            <p:ph type="sldImg"/>
          </p:nvPr>
        </p:nvSpPr>
        <p:spPr>
          <a:xfrm>
            <a:off x="1177925" y="695325"/>
            <a:ext cx="4641850" cy="3481388"/>
          </a:xfrm>
          <a:ln/>
        </p:spPr>
      </p:sp>
      <p:sp>
        <p:nvSpPr>
          <p:cNvPr id="100356" name="Rectangle 3"/>
          <p:cNvSpPr>
            <a:spLocks noGrp="1" noChangeArrowheads="1"/>
          </p:cNvSpPr>
          <p:nvPr>
            <p:ph type="body" idx="1"/>
          </p:nvPr>
        </p:nvSpPr>
        <p:spPr>
          <a:xfrm>
            <a:off x="931863"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4473614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23</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41136618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26</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3766017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27</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7317301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504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504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CFD365BF-ADBE-9B41-ABF1-832DDE2B814C}" type="slidenum">
              <a:rPr lang="en-US" altLang="en-US"/>
              <a:pPr/>
              <a:t>2</a:t>
            </a:fld>
            <a:endParaRPr lang="en-US" altLang="en-US"/>
          </a:p>
        </p:txBody>
      </p:sp>
    </p:spTree>
    <p:extLst>
      <p:ext uri="{BB962C8B-B14F-4D97-AF65-F5344CB8AC3E}">
        <p14:creationId xmlns:p14="http://schemas.microsoft.com/office/powerpoint/2010/main" val="235213830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6093">
              <a:defRPr sz="1600">
                <a:solidFill>
                  <a:schemeClr val="tx1"/>
                </a:solidFill>
                <a:latin typeface="Helvetica" panose="020B0604020202020204" pitchFamily="34" charset="0"/>
                <a:ea typeface="ＭＳ Ｐゴシック" panose="020B0600070205080204" pitchFamily="34" charset="-128"/>
              </a:defRPr>
            </a:lvl1pPr>
            <a:lvl2pPr marL="750157" indent="-288522" defTabSz="936093">
              <a:defRPr sz="1600">
                <a:solidFill>
                  <a:schemeClr val="tx1"/>
                </a:solidFill>
                <a:latin typeface="Helvetica" panose="020B0604020202020204" pitchFamily="34" charset="0"/>
                <a:ea typeface="ＭＳ Ｐゴシック" panose="020B0600070205080204" pitchFamily="34" charset="-128"/>
              </a:defRPr>
            </a:lvl2pPr>
            <a:lvl3pPr marL="1154087" indent="-230817" defTabSz="936093">
              <a:defRPr sz="1600">
                <a:solidFill>
                  <a:schemeClr val="tx1"/>
                </a:solidFill>
                <a:latin typeface="Helvetica" panose="020B0604020202020204" pitchFamily="34" charset="0"/>
                <a:ea typeface="ＭＳ Ｐゴシック" panose="020B0600070205080204" pitchFamily="34" charset="-128"/>
              </a:defRPr>
            </a:lvl3pPr>
            <a:lvl4pPr marL="1615722" indent="-230817" defTabSz="936093">
              <a:defRPr sz="1600">
                <a:solidFill>
                  <a:schemeClr val="tx1"/>
                </a:solidFill>
                <a:latin typeface="Helvetica" panose="020B0604020202020204" pitchFamily="34" charset="0"/>
                <a:ea typeface="ＭＳ Ｐゴシック" panose="020B0600070205080204" pitchFamily="34" charset="-128"/>
              </a:defRPr>
            </a:lvl4pPr>
            <a:lvl5pPr marL="2077357" indent="-230817" defTabSz="936093">
              <a:defRPr sz="1600">
                <a:solidFill>
                  <a:schemeClr val="tx1"/>
                </a:solidFill>
                <a:latin typeface="Helvetica" panose="020B0604020202020204" pitchFamily="34" charset="0"/>
                <a:ea typeface="ＭＳ Ｐゴシック" panose="020B0600070205080204" pitchFamily="34" charset="-128"/>
              </a:defRPr>
            </a:lvl5pPr>
            <a:lvl6pPr marL="2538992"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3000626"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62261"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923896"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6093" rtl="0" eaLnBrk="0" fontAlgn="base" latinLnBrk="0" hangingPunct="0">
              <a:lnSpc>
                <a:spcPct val="100000"/>
              </a:lnSpc>
              <a:spcBef>
                <a:spcPct val="0"/>
              </a:spcBef>
              <a:spcAft>
                <a:spcPct val="0"/>
              </a:spcAft>
              <a:buClrTx/>
              <a:buSzTx/>
              <a:buFontTx/>
              <a:buNone/>
              <a:tabLst/>
              <a:defRPr/>
            </a:pPr>
            <a:fld id="{15F59032-4CC8-49AA-B921-0985818A4A69}"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36093" rtl="0" eaLnBrk="0" fontAlgn="base" latinLnBrk="0" hangingPunct="0">
                <a:lnSpc>
                  <a:spcPct val="100000"/>
                </a:lnSpc>
                <a:spcBef>
                  <a:spcPct val="0"/>
                </a:spcBef>
                <a:spcAft>
                  <a:spcPct val="0"/>
                </a:spcAft>
                <a:buClrTx/>
                <a:buSzTx/>
                <a:buFontTx/>
                <a:buNone/>
                <a:tabLst/>
                <a:defRPr/>
              </a:pPr>
              <a:t>29</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46435" name="Rectangle 2"/>
          <p:cNvSpPr>
            <a:spLocks noGrp="1" noRot="1" noChangeAspect="1" noChangeArrowheads="1" noTextEdit="1"/>
          </p:cNvSpPr>
          <p:nvPr>
            <p:ph type="sldImg"/>
          </p:nvPr>
        </p:nvSpPr>
        <p:spPr>
          <a:ln/>
        </p:spPr>
      </p:sp>
      <p:sp>
        <p:nvSpPr>
          <p:cNvPr id="146436" name="Rectangle 3"/>
          <p:cNvSpPr>
            <a:spLocks noGrp="1" noChangeArrowheads="1"/>
          </p:cNvSpPr>
          <p:nvPr>
            <p:ph type="body" idx="1"/>
          </p:nvPr>
        </p:nvSpPr>
        <p:spPr>
          <a:xfrm>
            <a:off x="941979" y="4448101"/>
            <a:ext cx="5193119" cy="421146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326568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a:extLst>
              <a:ext uri="{FF2B5EF4-FFF2-40B4-BE49-F238E27FC236}">
                <a16:creationId xmlns:a16="http://schemas.microsoft.com/office/drawing/2014/main" id="{1DCB9B52-67BD-F540-91C0-20C96F20826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8" name="Notes Placeholder 2">
            <a:extLst>
              <a:ext uri="{FF2B5EF4-FFF2-40B4-BE49-F238E27FC236}">
                <a16:creationId xmlns:a16="http://schemas.microsoft.com/office/drawing/2014/main" id="{B8CF1704-6290-EB48-BBAC-4E4F8D8337E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34819" name="Slide Number Placeholder 3">
            <a:extLst>
              <a:ext uri="{FF2B5EF4-FFF2-40B4-BE49-F238E27FC236}">
                <a16:creationId xmlns:a16="http://schemas.microsoft.com/office/drawing/2014/main" id="{6E05037B-EB89-3F4C-B30A-8A9A1D86A54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740825B-B026-0346-855E-C13D26B7AAE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30533522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a:extLst>
              <a:ext uri="{FF2B5EF4-FFF2-40B4-BE49-F238E27FC236}">
                <a16:creationId xmlns:a16="http://schemas.microsoft.com/office/drawing/2014/main" id="{1DCB9B52-67BD-F540-91C0-20C96F20826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8" name="Notes Placeholder 2">
            <a:extLst>
              <a:ext uri="{FF2B5EF4-FFF2-40B4-BE49-F238E27FC236}">
                <a16:creationId xmlns:a16="http://schemas.microsoft.com/office/drawing/2014/main" id="{B8CF1704-6290-EB48-BBAC-4E4F8D8337E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34819" name="Slide Number Placeholder 3">
            <a:extLst>
              <a:ext uri="{FF2B5EF4-FFF2-40B4-BE49-F238E27FC236}">
                <a16:creationId xmlns:a16="http://schemas.microsoft.com/office/drawing/2014/main" id="{6E05037B-EB89-3F4C-B30A-8A9A1D86A54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740825B-B026-0346-855E-C13D26B7AAE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13155540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a:extLst>
              <a:ext uri="{FF2B5EF4-FFF2-40B4-BE49-F238E27FC236}">
                <a16:creationId xmlns:a16="http://schemas.microsoft.com/office/drawing/2014/main" id="{1DCB9B52-67BD-F540-91C0-20C96F20826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8" name="Notes Placeholder 2">
            <a:extLst>
              <a:ext uri="{FF2B5EF4-FFF2-40B4-BE49-F238E27FC236}">
                <a16:creationId xmlns:a16="http://schemas.microsoft.com/office/drawing/2014/main" id="{B8CF1704-6290-EB48-BBAC-4E4F8D8337E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34819" name="Slide Number Placeholder 3">
            <a:extLst>
              <a:ext uri="{FF2B5EF4-FFF2-40B4-BE49-F238E27FC236}">
                <a16:creationId xmlns:a16="http://schemas.microsoft.com/office/drawing/2014/main" id="{6E05037B-EB89-3F4C-B30A-8A9A1D86A54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740825B-B026-0346-855E-C13D26B7AAE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385881092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a:extLst>
              <a:ext uri="{FF2B5EF4-FFF2-40B4-BE49-F238E27FC236}">
                <a16:creationId xmlns:a16="http://schemas.microsoft.com/office/drawing/2014/main" id="{1DCB9B52-67BD-F540-91C0-20C96F20826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8" name="Notes Placeholder 2">
            <a:extLst>
              <a:ext uri="{FF2B5EF4-FFF2-40B4-BE49-F238E27FC236}">
                <a16:creationId xmlns:a16="http://schemas.microsoft.com/office/drawing/2014/main" id="{B8CF1704-6290-EB48-BBAC-4E4F8D8337E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34819" name="Slide Number Placeholder 3">
            <a:extLst>
              <a:ext uri="{FF2B5EF4-FFF2-40B4-BE49-F238E27FC236}">
                <a16:creationId xmlns:a16="http://schemas.microsoft.com/office/drawing/2014/main" id="{6E05037B-EB89-3F4C-B30A-8A9A1D86A54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740825B-B026-0346-855E-C13D26B7AAE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3594483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a:extLst>
              <a:ext uri="{FF2B5EF4-FFF2-40B4-BE49-F238E27FC236}">
                <a16:creationId xmlns:a16="http://schemas.microsoft.com/office/drawing/2014/main" id="{1DCB9B52-67BD-F540-91C0-20C96F20826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8" name="Notes Placeholder 2">
            <a:extLst>
              <a:ext uri="{FF2B5EF4-FFF2-40B4-BE49-F238E27FC236}">
                <a16:creationId xmlns:a16="http://schemas.microsoft.com/office/drawing/2014/main" id="{B8CF1704-6290-EB48-BBAC-4E4F8D8337E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34819" name="Slide Number Placeholder 3">
            <a:extLst>
              <a:ext uri="{FF2B5EF4-FFF2-40B4-BE49-F238E27FC236}">
                <a16:creationId xmlns:a16="http://schemas.microsoft.com/office/drawing/2014/main" id="{6E05037B-EB89-3F4C-B30A-8A9A1D86A54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740825B-B026-0346-855E-C13D26B7AAE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6332766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a:extLst>
              <a:ext uri="{FF2B5EF4-FFF2-40B4-BE49-F238E27FC236}">
                <a16:creationId xmlns:a16="http://schemas.microsoft.com/office/drawing/2014/main" id="{1DCB9B52-67BD-F540-91C0-20C96F20826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8" name="Notes Placeholder 2">
            <a:extLst>
              <a:ext uri="{FF2B5EF4-FFF2-40B4-BE49-F238E27FC236}">
                <a16:creationId xmlns:a16="http://schemas.microsoft.com/office/drawing/2014/main" id="{B8CF1704-6290-EB48-BBAC-4E4F8D8337E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34819" name="Slide Number Placeholder 3">
            <a:extLst>
              <a:ext uri="{FF2B5EF4-FFF2-40B4-BE49-F238E27FC236}">
                <a16:creationId xmlns:a16="http://schemas.microsoft.com/office/drawing/2014/main" id="{6E05037B-EB89-3F4C-B30A-8A9A1D86A54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740825B-B026-0346-855E-C13D26B7AAE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19710327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6093">
              <a:defRPr sz="1600">
                <a:solidFill>
                  <a:schemeClr val="tx1"/>
                </a:solidFill>
                <a:latin typeface="Helvetica" panose="020B0604020202020204" pitchFamily="34" charset="0"/>
                <a:ea typeface="ＭＳ Ｐゴシック" panose="020B0600070205080204" pitchFamily="34" charset="-128"/>
              </a:defRPr>
            </a:lvl1pPr>
            <a:lvl2pPr marL="750157" indent="-288522" defTabSz="936093">
              <a:defRPr sz="1600">
                <a:solidFill>
                  <a:schemeClr val="tx1"/>
                </a:solidFill>
                <a:latin typeface="Helvetica" panose="020B0604020202020204" pitchFamily="34" charset="0"/>
                <a:ea typeface="ＭＳ Ｐゴシック" panose="020B0600070205080204" pitchFamily="34" charset="-128"/>
              </a:defRPr>
            </a:lvl2pPr>
            <a:lvl3pPr marL="1154087" indent="-230817" defTabSz="936093">
              <a:defRPr sz="1600">
                <a:solidFill>
                  <a:schemeClr val="tx1"/>
                </a:solidFill>
                <a:latin typeface="Helvetica" panose="020B0604020202020204" pitchFamily="34" charset="0"/>
                <a:ea typeface="ＭＳ Ｐゴシック" panose="020B0600070205080204" pitchFamily="34" charset="-128"/>
              </a:defRPr>
            </a:lvl3pPr>
            <a:lvl4pPr marL="1615722" indent="-230817" defTabSz="936093">
              <a:defRPr sz="1600">
                <a:solidFill>
                  <a:schemeClr val="tx1"/>
                </a:solidFill>
                <a:latin typeface="Helvetica" panose="020B0604020202020204" pitchFamily="34" charset="0"/>
                <a:ea typeface="ＭＳ Ｐゴシック" panose="020B0600070205080204" pitchFamily="34" charset="-128"/>
              </a:defRPr>
            </a:lvl4pPr>
            <a:lvl5pPr marL="2077357" indent="-230817" defTabSz="936093">
              <a:defRPr sz="1600">
                <a:solidFill>
                  <a:schemeClr val="tx1"/>
                </a:solidFill>
                <a:latin typeface="Helvetica" panose="020B0604020202020204" pitchFamily="34" charset="0"/>
                <a:ea typeface="ＭＳ Ｐゴシック" panose="020B0600070205080204" pitchFamily="34" charset="-128"/>
              </a:defRPr>
            </a:lvl5pPr>
            <a:lvl6pPr marL="2538992"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3000626"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62261"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923896"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6093" rtl="0" eaLnBrk="0" fontAlgn="base" latinLnBrk="0" hangingPunct="0">
              <a:lnSpc>
                <a:spcPct val="100000"/>
              </a:lnSpc>
              <a:spcBef>
                <a:spcPct val="0"/>
              </a:spcBef>
              <a:spcAft>
                <a:spcPct val="0"/>
              </a:spcAft>
              <a:buClrTx/>
              <a:buSzTx/>
              <a:buFontTx/>
              <a:buNone/>
              <a:tabLst/>
              <a:defRPr/>
            </a:pPr>
            <a:fld id="{1E4AA371-DF05-42FF-99C9-D54AF61A2C5F}"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36093" rtl="0" eaLnBrk="0" fontAlgn="base" latinLnBrk="0" hangingPunct="0">
                <a:lnSpc>
                  <a:spcPct val="100000"/>
                </a:lnSpc>
                <a:spcBef>
                  <a:spcPct val="0"/>
                </a:spcBef>
                <a:spcAft>
                  <a:spcPct val="0"/>
                </a:spcAft>
                <a:buClrTx/>
                <a:buSzTx/>
                <a:buFontTx/>
                <a:buNone/>
                <a:tabLst/>
                <a:defRPr/>
              </a:pPr>
              <a:t>36</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73059" name="Rectangle 2"/>
          <p:cNvSpPr>
            <a:spLocks noGrp="1" noRot="1" noChangeAspect="1" noChangeArrowheads="1" noTextEdit="1"/>
          </p:cNvSpPr>
          <p:nvPr>
            <p:ph type="sldImg"/>
          </p:nvPr>
        </p:nvSpPr>
        <p:spPr>
          <a:ln/>
        </p:spPr>
      </p:sp>
      <p:sp>
        <p:nvSpPr>
          <p:cNvPr id="1730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7451726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6093">
              <a:defRPr sz="1600">
                <a:solidFill>
                  <a:schemeClr val="tx1"/>
                </a:solidFill>
                <a:latin typeface="Helvetica" panose="020B0604020202020204" pitchFamily="34" charset="0"/>
                <a:ea typeface="ＭＳ Ｐゴシック" panose="020B0600070205080204" pitchFamily="34" charset="-128"/>
              </a:defRPr>
            </a:lvl1pPr>
            <a:lvl2pPr marL="750157" indent="-288522" defTabSz="936093">
              <a:defRPr sz="1600">
                <a:solidFill>
                  <a:schemeClr val="tx1"/>
                </a:solidFill>
                <a:latin typeface="Helvetica" panose="020B0604020202020204" pitchFamily="34" charset="0"/>
                <a:ea typeface="ＭＳ Ｐゴシック" panose="020B0600070205080204" pitchFamily="34" charset="-128"/>
              </a:defRPr>
            </a:lvl2pPr>
            <a:lvl3pPr marL="1154087" indent="-230817" defTabSz="936093">
              <a:defRPr sz="1600">
                <a:solidFill>
                  <a:schemeClr val="tx1"/>
                </a:solidFill>
                <a:latin typeface="Helvetica" panose="020B0604020202020204" pitchFamily="34" charset="0"/>
                <a:ea typeface="ＭＳ Ｐゴシック" panose="020B0600070205080204" pitchFamily="34" charset="-128"/>
              </a:defRPr>
            </a:lvl3pPr>
            <a:lvl4pPr marL="1615722" indent="-230817" defTabSz="936093">
              <a:defRPr sz="1600">
                <a:solidFill>
                  <a:schemeClr val="tx1"/>
                </a:solidFill>
                <a:latin typeface="Helvetica" panose="020B0604020202020204" pitchFamily="34" charset="0"/>
                <a:ea typeface="ＭＳ Ｐゴシック" panose="020B0600070205080204" pitchFamily="34" charset="-128"/>
              </a:defRPr>
            </a:lvl4pPr>
            <a:lvl5pPr marL="2077357" indent="-230817" defTabSz="936093">
              <a:defRPr sz="1600">
                <a:solidFill>
                  <a:schemeClr val="tx1"/>
                </a:solidFill>
                <a:latin typeface="Helvetica" panose="020B0604020202020204" pitchFamily="34" charset="0"/>
                <a:ea typeface="ＭＳ Ｐゴシック" panose="020B0600070205080204" pitchFamily="34" charset="-128"/>
              </a:defRPr>
            </a:lvl5pPr>
            <a:lvl6pPr marL="2538992"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3000626"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62261"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923896"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6093" rtl="0" eaLnBrk="0" fontAlgn="base" latinLnBrk="0" hangingPunct="0">
              <a:lnSpc>
                <a:spcPct val="100000"/>
              </a:lnSpc>
              <a:spcBef>
                <a:spcPct val="0"/>
              </a:spcBef>
              <a:spcAft>
                <a:spcPct val="0"/>
              </a:spcAft>
              <a:buClrTx/>
              <a:buSzTx/>
              <a:buFontTx/>
              <a:buNone/>
              <a:tabLst/>
              <a:defRPr/>
            </a:pPr>
            <a:fld id="{4BB37812-7A60-4D4D-B158-CDF22B62669D}"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36093" rtl="0" eaLnBrk="0" fontAlgn="base" latinLnBrk="0" hangingPunct="0">
                <a:lnSpc>
                  <a:spcPct val="100000"/>
                </a:lnSpc>
                <a:spcBef>
                  <a:spcPct val="0"/>
                </a:spcBef>
                <a:spcAft>
                  <a:spcPct val="0"/>
                </a:spcAft>
                <a:buClrTx/>
                <a:buSzTx/>
                <a:buFontTx/>
                <a:buNone/>
                <a:tabLst/>
                <a:defRPr/>
              </a:pPr>
              <a:t>37</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47459" name="Rectangle 2"/>
          <p:cNvSpPr>
            <a:spLocks noGrp="1" noRot="1" noChangeAspect="1" noChangeArrowheads="1" noTextEdit="1"/>
          </p:cNvSpPr>
          <p:nvPr>
            <p:ph type="sldImg"/>
          </p:nvPr>
        </p:nvSpPr>
        <p:spPr>
          <a:ln/>
        </p:spPr>
      </p:sp>
      <p:sp>
        <p:nvSpPr>
          <p:cNvPr id="147460" name="Rectangle 3"/>
          <p:cNvSpPr>
            <a:spLocks noGrp="1" noChangeArrowheads="1"/>
          </p:cNvSpPr>
          <p:nvPr>
            <p:ph type="body" idx="1"/>
          </p:nvPr>
        </p:nvSpPr>
        <p:spPr>
          <a:xfrm>
            <a:off x="941979" y="4448101"/>
            <a:ext cx="5193119" cy="421146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428793257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6093">
              <a:defRPr sz="1600">
                <a:solidFill>
                  <a:schemeClr val="tx1"/>
                </a:solidFill>
                <a:latin typeface="Helvetica" panose="020B0604020202020204" pitchFamily="34" charset="0"/>
                <a:ea typeface="ＭＳ Ｐゴシック" panose="020B0600070205080204" pitchFamily="34" charset="-128"/>
              </a:defRPr>
            </a:lvl1pPr>
            <a:lvl2pPr marL="750157" indent="-288522" defTabSz="936093">
              <a:defRPr sz="1600">
                <a:solidFill>
                  <a:schemeClr val="tx1"/>
                </a:solidFill>
                <a:latin typeface="Helvetica" panose="020B0604020202020204" pitchFamily="34" charset="0"/>
                <a:ea typeface="ＭＳ Ｐゴシック" panose="020B0600070205080204" pitchFamily="34" charset="-128"/>
              </a:defRPr>
            </a:lvl2pPr>
            <a:lvl3pPr marL="1154087" indent="-230817" defTabSz="936093">
              <a:defRPr sz="1600">
                <a:solidFill>
                  <a:schemeClr val="tx1"/>
                </a:solidFill>
                <a:latin typeface="Helvetica" panose="020B0604020202020204" pitchFamily="34" charset="0"/>
                <a:ea typeface="ＭＳ Ｐゴシック" panose="020B0600070205080204" pitchFamily="34" charset="-128"/>
              </a:defRPr>
            </a:lvl3pPr>
            <a:lvl4pPr marL="1615722" indent="-230817" defTabSz="936093">
              <a:defRPr sz="1600">
                <a:solidFill>
                  <a:schemeClr val="tx1"/>
                </a:solidFill>
                <a:latin typeface="Helvetica" panose="020B0604020202020204" pitchFamily="34" charset="0"/>
                <a:ea typeface="ＭＳ Ｐゴシック" panose="020B0600070205080204" pitchFamily="34" charset="-128"/>
              </a:defRPr>
            </a:lvl4pPr>
            <a:lvl5pPr marL="2077357" indent="-230817" defTabSz="936093">
              <a:defRPr sz="1600">
                <a:solidFill>
                  <a:schemeClr val="tx1"/>
                </a:solidFill>
                <a:latin typeface="Helvetica" panose="020B0604020202020204" pitchFamily="34" charset="0"/>
                <a:ea typeface="ＭＳ Ｐゴシック" panose="020B0600070205080204" pitchFamily="34" charset="-128"/>
              </a:defRPr>
            </a:lvl5pPr>
            <a:lvl6pPr marL="2538992"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3000626"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62261"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923896"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6093" rtl="0" eaLnBrk="0" fontAlgn="base" latinLnBrk="0" hangingPunct="0">
              <a:lnSpc>
                <a:spcPct val="100000"/>
              </a:lnSpc>
              <a:spcBef>
                <a:spcPct val="0"/>
              </a:spcBef>
              <a:spcAft>
                <a:spcPct val="0"/>
              </a:spcAft>
              <a:buClrTx/>
              <a:buSzTx/>
              <a:buFontTx/>
              <a:buNone/>
              <a:tabLst/>
              <a:defRPr/>
            </a:pPr>
            <a:fld id="{101C0836-68E5-499B-9488-51A72A955B8C}"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36093" rtl="0" eaLnBrk="0" fontAlgn="base" latinLnBrk="0" hangingPunct="0">
                <a:lnSpc>
                  <a:spcPct val="100000"/>
                </a:lnSpc>
                <a:spcBef>
                  <a:spcPct val="0"/>
                </a:spcBef>
                <a:spcAft>
                  <a:spcPct val="0"/>
                </a:spcAft>
                <a:buClrTx/>
                <a:buSzTx/>
                <a:buFontTx/>
                <a:buNone/>
                <a:tabLst/>
                <a:defRPr/>
              </a:pPr>
              <a:t>38</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50531" name="Rectangle 2"/>
          <p:cNvSpPr>
            <a:spLocks noGrp="1" noRot="1" noChangeAspect="1" noChangeArrowheads="1" noTextEdit="1"/>
          </p:cNvSpPr>
          <p:nvPr>
            <p:ph type="sldImg"/>
          </p:nvPr>
        </p:nvSpPr>
        <p:spPr>
          <a:ln/>
        </p:spPr>
      </p:sp>
      <p:sp>
        <p:nvSpPr>
          <p:cNvPr id="150532" name="Rectangle 3"/>
          <p:cNvSpPr>
            <a:spLocks noGrp="1" noChangeArrowheads="1"/>
          </p:cNvSpPr>
          <p:nvPr>
            <p:ph type="body" idx="1"/>
          </p:nvPr>
        </p:nvSpPr>
        <p:spPr>
          <a:xfrm>
            <a:off x="941979" y="4448101"/>
            <a:ext cx="5193119" cy="421146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41012348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3</a:t>
            </a:fld>
            <a:endParaRPr lang="en-US" altLang="en-US"/>
          </a:p>
        </p:txBody>
      </p:sp>
    </p:spTree>
    <p:extLst>
      <p:ext uri="{BB962C8B-B14F-4D97-AF65-F5344CB8AC3E}">
        <p14:creationId xmlns:p14="http://schemas.microsoft.com/office/powerpoint/2010/main" val="36586900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6093">
              <a:defRPr sz="1600">
                <a:solidFill>
                  <a:schemeClr val="tx1"/>
                </a:solidFill>
                <a:latin typeface="Helvetica" panose="020B0604020202020204" pitchFamily="34" charset="0"/>
                <a:ea typeface="ＭＳ Ｐゴシック" panose="020B0600070205080204" pitchFamily="34" charset="-128"/>
              </a:defRPr>
            </a:lvl1pPr>
            <a:lvl2pPr marL="750157" indent="-288522" defTabSz="936093">
              <a:defRPr sz="1600">
                <a:solidFill>
                  <a:schemeClr val="tx1"/>
                </a:solidFill>
                <a:latin typeface="Helvetica" panose="020B0604020202020204" pitchFamily="34" charset="0"/>
                <a:ea typeface="ＭＳ Ｐゴシック" panose="020B0600070205080204" pitchFamily="34" charset="-128"/>
              </a:defRPr>
            </a:lvl2pPr>
            <a:lvl3pPr marL="1154087" indent="-230817" defTabSz="936093">
              <a:defRPr sz="1600">
                <a:solidFill>
                  <a:schemeClr val="tx1"/>
                </a:solidFill>
                <a:latin typeface="Helvetica" panose="020B0604020202020204" pitchFamily="34" charset="0"/>
                <a:ea typeface="ＭＳ Ｐゴシック" panose="020B0600070205080204" pitchFamily="34" charset="-128"/>
              </a:defRPr>
            </a:lvl3pPr>
            <a:lvl4pPr marL="1615722" indent="-230817" defTabSz="936093">
              <a:defRPr sz="1600">
                <a:solidFill>
                  <a:schemeClr val="tx1"/>
                </a:solidFill>
                <a:latin typeface="Helvetica" panose="020B0604020202020204" pitchFamily="34" charset="0"/>
                <a:ea typeface="ＭＳ Ｐゴシック" panose="020B0600070205080204" pitchFamily="34" charset="-128"/>
              </a:defRPr>
            </a:lvl4pPr>
            <a:lvl5pPr marL="2077357" indent="-230817" defTabSz="936093">
              <a:defRPr sz="1600">
                <a:solidFill>
                  <a:schemeClr val="tx1"/>
                </a:solidFill>
                <a:latin typeface="Helvetica" panose="020B0604020202020204" pitchFamily="34" charset="0"/>
                <a:ea typeface="ＭＳ Ｐゴシック" panose="020B0600070205080204" pitchFamily="34" charset="-128"/>
              </a:defRPr>
            </a:lvl5pPr>
            <a:lvl6pPr marL="2538992"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3000626"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62261"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923896"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6093" rtl="0" eaLnBrk="0" fontAlgn="base" latinLnBrk="0" hangingPunct="0">
              <a:lnSpc>
                <a:spcPct val="100000"/>
              </a:lnSpc>
              <a:spcBef>
                <a:spcPct val="0"/>
              </a:spcBef>
              <a:spcAft>
                <a:spcPct val="0"/>
              </a:spcAft>
              <a:buClrTx/>
              <a:buSzTx/>
              <a:buFontTx/>
              <a:buNone/>
              <a:tabLst/>
              <a:defRPr/>
            </a:pPr>
            <a:fld id="{BD25D0B9-C0C0-40E8-996B-37789D8CE8CB}"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36093" rtl="0" eaLnBrk="0" fontAlgn="base" latinLnBrk="0" hangingPunct="0">
                <a:lnSpc>
                  <a:spcPct val="100000"/>
                </a:lnSpc>
                <a:spcBef>
                  <a:spcPct val="0"/>
                </a:spcBef>
                <a:spcAft>
                  <a:spcPct val="0"/>
                </a:spcAft>
                <a:buClrTx/>
                <a:buSzTx/>
                <a:buFontTx/>
                <a:buNone/>
                <a:tabLst/>
                <a:defRPr/>
              </a:pPr>
              <a:t>39</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51555" name="Rectangle 2"/>
          <p:cNvSpPr>
            <a:spLocks noGrp="1" noRot="1" noChangeAspect="1" noChangeArrowheads="1" noTextEdit="1"/>
          </p:cNvSpPr>
          <p:nvPr>
            <p:ph type="sldImg"/>
          </p:nvPr>
        </p:nvSpPr>
        <p:spPr>
          <a:ln/>
        </p:spPr>
      </p:sp>
      <p:sp>
        <p:nvSpPr>
          <p:cNvPr id="151556" name="Rectangle 3"/>
          <p:cNvSpPr>
            <a:spLocks noGrp="1" noChangeArrowheads="1"/>
          </p:cNvSpPr>
          <p:nvPr>
            <p:ph type="body" idx="1"/>
          </p:nvPr>
        </p:nvSpPr>
        <p:spPr>
          <a:xfrm>
            <a:off x="941979" y="4448101"/>
            <a:ext cx="5193119" cy="421146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92582549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6093">
              <a:defRPr sz="1600">
                <a:solidFill>
                  <a:schemeClr val="tx1"/>
                </a:solidFill>
                <a:latin typeface="Helvetica" panose="020B0604020202020204" pitchFamily="34" charset="0"/>
                <a:ea typeface="ＭＳ Ｐゴシック" panose="020B0600070205080204" pitchFamily="34" charset="-128"/>
              </a:defRPr>
            </a:lvl1pPr>
            <a:lvl2pPr marL="750157" indent="-288522" defTabSz="936093">
              <a:defRPr sz="1600">
                <a:solidFill>
                  <a:schemeClr val="tx1"/>
                </a:solidFill>
                <a:latin typeface="Helvetica" panose="020B0604020202020204" pitchFamily="34" charset="0"/>
                <a:ea typeface="ＭＳ Ｐゴシック" panose="020B0600070205080204" pitchFamily="34" charset="-128"/>
              </a:defRPr>
            </a:lvl2pPr>
            <a:lvl3pPr marL="1154087" indent="-230817" defTabSz="936093">
              <a:defRPr sz="1600">
                <a:solidFill>
                  <a:schemeClr val="tx1"/>
                </a:solidFill>
                <a:latin typeface="Helvetica" panose="020B0604020202020204" pitchFamily="34" charset="0"/>
                <a:ea typeface="ＭＳ Ｐゴシック" panose="020B0600070205080204" pitchFamily="34" charset="-128"/>
              </a:defRPr>
            </a:lvl3pPr>
            <a:lvl4pPr marL="1615722" indent="-230817" defTabSz="936093">
              <a:defRPr sz="1600">
                <a:solidFill>
                  <a:schemeClr val="tx1"/>
                </a:solidFill>
                <a:latin typeface="Helvetica" panose="020B0604020202020204" pitchFamily="34" charset="0"/>
                <a:ea typeface="ＭＳ Ｐゴシック" panose="020B0600070205080204" pitchFamily="34" charset="-128"/>
              </a:defRPr>
            </a:lvl4pPr>
            <a:lvl5pPr marL="2077357" indent="-230817" defTabSz="936093">
              <a:defRPr sz="1600">
                <a:solidFill>
                  <a:schemeClr val="tx1"/>
                </a:solidFill>
                <a:latin typeface="Helvetica" panose="020B0604020202020204" pitchFamily="34" charset="0"/>
                <a:ea typeface="ＭＳ Ｐゴシック" panose="020B0600070205080204" pitchFamily="34" charset="-128"/>
              </a:defRPr>
            </a:lvl5pPr>
            <a:lvl6pPr marL="2538992"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3000626"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62261"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923896"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6093" rtl="0" eaLnBrk="0" fontAlgn="base" latinLnBrk="0" hangingPunct="0">
              <a:lnSpc>
                <a:spcPct val="100000"/>
              </a:lnSpc>
              <a:spcBef>
                <a:spcPct val="0"/>
              </a:spcBef>
              <a:spcAft>
                <a:spcPct val="0"/>
              </a:spcAft>
              <a:buClrTx/>
              <a:buSzTx/>
              <a:buFontTx/>
              <a:buNone/>
              <a:tabLst/>
              <a:defRPr/>
            </a:pPr>
            <a:fld id="{136294EE-9918-45CD-8B30-53914648990E}"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36093" rtl="0" eaLnBrk="0" fontAlgn="base" latinLnBrk="0" hangingPunct="0">
                <a:lnSpc>
                  <a:spcPct val="100000"/>
                </a:lnSpc>
                <a:spcBef>
                  <a:spcPct val="0"/>
                </a:spcBef>
                <a:spcAft>
                  <a:spcPct val="0"/>
                </a:spcAft>
                <a:buClrTx/>
                <a:buSzTx/>
                <a:buFontTx/>
                <a:buNone/>
                <a:tabLst/>
                <a:defRPr/>
              </a:pPr>
              <a:t>40</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52579" name="Rectangle 2"/>
          <p:cNvSpPr>
            <a:spLocks noGrp="1" noRot="1" noChangeAspect="1" noChangeArrowheads="1" noTextEdit="1"/>
          </p:cNvSpPr>
          <p:nvPr>
            <p:ph type="sldImg"/>
          </p:nvPr>
        </p:nvSpPr>
        <p:spPr>
          <a:ln/>
        </p:spPr>
      </p:sp>
      <p:sp>
        <p:nvSpPr>
          <p:cNvPr id="152580" name="Rectangle 3"/>
          <p:cNvSpPr>
            <a:spLocks noGrp="1" noChangeArrowheads="1"/>
          </p:cNvSpPr>
          <p:nvPr>
            <p:ph type="body" idx="1"/>
          </p:nvPr>
        </p:nvSpPr>
        <p:spPr>
          <a:xfrm>
            <a:off x="941979" y="4448101"/>
            <a:ext cx="5193119" cy="421146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35327546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41</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14947464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48</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94046708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59</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75993239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61469615-0B6C-4E37-A5DC-FDCF4C566C37}" type="slidenum">
              <a:rPr lang="en-US" altLang="en-US" sz="1200"/>
              <a:pPr/>
              <a:t>60</a:t>
            </a:fld>
            <a:endParaRPr lang="en-US" altLang="en-US" sz="1200"/>
          </a:p>
        </p:txBody>
      </p:sp>
      <p:sp>
        <p:nvSpPr>
          <p:cNvPr id="110595" name="Rectangle 2"/>
          <p:cNvSpPr>
            <a:spLocks noGrp="1" noRot="1" noChangeAspect="1" noChangeArrowheads="1" noTextEdit="1"/>
          </p:cNvSpPr>
          <p:nvPr>
            <p:ph type="sldImg"/>
          </p:nvPr>
        </p:nvSpPr>
        <p:spPr>
          <a:ln/>
        </p:spPr>
      </p:sp>
      <p:sp>
        <p:nvSpPr>
          <p:cNvPr id="110596"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12423634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7D1A45DA-CA64-41FA-A1E8-AD1BAE08C0BB}" type="slidenum">
              <a:rPr lang="en-US" altLang="en-US" sz="1200"/>
              <a:pPr/>
              <a:t>61</a:t>
            </a:fld>
            <a:endParaRPr lang="en-US" altLang="en-US" sz="1200"/>
          </a:p>
        </p:txBody>
      </p:sp>
      <p:sp>
        <p:nvSpPr>
          <p:cNvPr id="130051" name="Rectangle 2"/>
          <p:cNvSpPr>
            <a:spLocks noGrp="1" noRot="1" noChangeAspect="1" noChangeArrowheads="1" noTextEdit="1"/>
          </p:cNvSpPr>
          <p:nvPr>
            <p:ph type="sldImg"/>
          </p:nvPr>
        </p:nvSpPr>
        <p:spPr>
          <a:ln/>
        </p:spPr>
      </p:sp>
      <p:sp>
        <p:nvSpPr>
          <p:cNvPr id="130052"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91594903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A64DA130-9CE3-4E7D-9E7F-223297258F10}" type="slidenum">
              <a:rPr lang="en-US" altLang="en-US" sz="1200"/>
              <a:pPr/>
              <a:t>62</a:t>
            </a:fld>
            <a:endParaRPr lang="en-US" altLang="en-US" sz="1200"/>
          </a:p>
        </p:txBody>
      </p:sp>
      <p:sp>
        <p:nvSpPr>
          <p:cNvPr id="131075" name="Rectangle 2"/>
          <p:cNvSpPr>
            <a:spLocks noGrp="1" noRot="1" noChangeAspect="1" noChangeArrowheads="1" noTextEdit="1"/>
          </p:cNvSpPr>
          <p:nvPr>
            <p:ph type="sldImg"/>
          </p:nvPr>
        </p:nvSpPr>
        <p:spPr>
          <a:ln/>
        </p:spPr>
      </p:sp>
      <p:sp>
        <p:nvSpPr>
          <p:cNvPr id="131076"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29604565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CBB2FFBC-ECC8-4E72-ACD7-AC5B3AC7D391}" type="slidenum">
              <a:rPr lang="en-US" altLang="en-US" sz="1200"/>
              <a:pPr/>
              <a:t>63</a:t>
            </a:fld>
            <a:endParaRPr lang="en-US" altLang="en-US" sz="1200"/>
          </a:p>
        </p:txBody>
      </p:sp>
      <p:sp>
        <p:nvSpPr>
          <p:cNvPr id="132099" name="Rectangle 2"/>
          <p:cNvSpPr>
            <a:spLocks noGrp="1" noRot="1" noChangeAspect="1" noChangeArrowheads="1" noTextEdit="1"/>
          </p:cNvSpPr>
          <p:nvPr>
            <p:ph type="sldImg"/>
          </p:nvPr>
        </p:nvSpPr>
        <p:spPr>
          <a:ln/>
        </p:spPr>
      </p:sp>
      <p:sp>
        <p:nvSpPr>
          <p:cNvPr id="132100"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64000685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64</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2495383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5</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1385727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66</a:t>
            </a:fld>
            <a:endParaRPr lang="en-US" altLang="en-US"/>
          </a:p>
        </p:txBody>
      </p:sp>
    </p:spTree>
    <p:extLst>
      <p:ext uri="{BB962C8B-B14F-4D97-AF65-F5344CB8AC3E}">
        <p14:creationId xmlns:p14="http://schemas.microsoft.com/office/powerpoint/2010/main" val="34269939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80</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61229002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0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E1EC66B5-496A-4DFA-A4FD-C9C9DB749726}"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81</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19810" name="Rectangle 2"/>
          <p:cNvSpPr>
            <a:spLocks noGrp="1" noRot="1" noChangeAspect="1" noChangeArrowheads="1" noTextEdit="1"/>
          </p:cNvSpPr>
          <p:nvPr>
            <p:ph type="sldImg"/>
          </p:nvPr>
        </p:nvSpPr>
        <p:spPr>
          <a:xfrm>
            <a:off x="1187450" y="703263"/>
            <a:ext cx="4622800" cy="3467100"/>
          </a:xfrm>
          <a:ln/>
        </p:spPr>
      </p:sp>
      <p:sp>
        <p:nvSpPr>
          <p:cNvPr id="119811"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86773158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CC28A594-5C4C-4CC5-9AFF-729E174611A7}"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82</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20834" name="Rectangle 2"/>
          <p:cNvSpPr>
            <a:spLocks noGrp="1" noRot="1" noChangeAspect="1" noChangeArrowheads="1" noTextEdit="1"/>
          </p:cNvSpPr>
          <p:nvPr>
            <p:ph type="sldImg"/>
          </p:nvPr>
        </p:nvSpPr>
        <p:spPr>
          <a:xfrm>
            <a:off x="1187450" y="703263"/>
            <a:ext cx="4622800" cy="3467100"/>
          </a:xfrm>
          <a:ln/>
        </p:spPr>
      </p:sp>
      <p:sp>
        <p:nvSpPr>
          <p:cNvPr id="120835"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87309990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1587C772-E716-48B1-8B14-2B8B491527E1}"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83</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21858" name="Rectangle 2"/>
          <p:cNvSpPr>
            <a:spLocks noGrp="1" noRot="1" noChangeAspect="1" noChangeArrowheads="1" noTextEdit="1"/>
          </p:cNvSpPr>
          <p:nvPr>
            <p:ph type="sldImg"/>
          </p:nvPr>
        </p:nvSpPr>
        <p:spPr>
          <a:xfrm>
            <a:off x="1187450" y="703263"/>
            <a:ext cx="4622800" cy="3467100"/>
          </a:xfrm>
          <a:ln/>
        </p:spPr>
      </p:sp>
      <p:sp>
        <p:nvSpPr>
          <p:cNvPr id="121859"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19812341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DB73D505-32CE-4342-9FBB-4D733E4A306A}"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84</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22882" name="Rectangle 2"/>
          <p:cNvSpPr>
            <a:spLocks noGrp="1" noRot="1" noChangeAspect="1" noChangeArrowheads="1" noTextEdit="1"/>
          </p:cNvSpPr>
          <p:nvPr>
            <p:ph type="sldImg"/>
          </p:nvPr>
        </p:nvSpPr>
        <p:spPr>
          <a:xfrm>
            <a:off x="1187450" y="703263"/>
            <a:ext cx="4622800" cy="3467100"/>
          </a:xfrm>
          <a:ln/>
        </p:spPr>
      </p:sp>
      <p:sp>
        <p:nvSpPr>
          <p:cNvPr id="122883"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14136409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09F72C28-435E-48F3-8A89-FA84DE6D50F0}"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85</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23906" name="Rectangle 2"/>
          <p:cNvSpPr>
            <a:spLocks noGrp="1" noRot="1" noChangeAspect="1" noChangeArrowheads="1" noTextEdit="1"/>
          </p:cNvSpPr>
          <p:nvPr>
            <p:ph type="sldImg"/>
          </p:nvPr>
        </p:nvSpPr>
        <p:spPr>
          <a:xfrm>
            <a:off x="1187450" y="703263"/>
            <a:ext cx="4622800" cy="3467100"/>
          </a:xfrm>
          <a:ln/>
        </p:spPr>
      </p:sp>
      <p:sp>
        <p:nvSpPr>
          <p:cNvPr id="123907"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16092888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2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00277F58-77E1-4C2D-AA8D-E0F71D072D2F}"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86</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24930" name="Rectangle 2"/>
          <p:cNvSpPr>
            <a:spLocks noGrp="1" noRot="1" noChangeAspect="1" noChangeArrowheads="1" noTextEdit="1"/>
          </p:cNvSpPr>
          <p:nvPr>
            <p:ph type="sldImg"/>
          </p:nvPr>
        </p:nvSpPr>
        <p:spPr>
          <a:ln/>
        </p:spPr>
      </p:sp>
      <p:sp>
        <p:nvSpPr>
          <p:cNvPr id="1249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17163096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D410D3E1-634F-440C-A0CF-65534204DEA9}"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87</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25954" name="Rectangle 2"/>
          <p:cNvSpPr>
            <a:spLocks noGrp="1" noRot="1" noChangeAspect="1" noChangeArrowheads="1" noTextEdit="1"/>
          </p:cNvSpPr>
          <p:nvPr>
            <p:ph type="sldImg"/>
          </p:nvPr>
        </p:nvSpPr>
        <p:spPr>
          <a:xfrm>
            <a:off x="1187450" y="703263"/>
            <a:ext cx="4622800" cy="3467100"/>
          </a:xfrm>
          <a:ln/>
        </p:spPr>
      </p:sp>
      <p:sp>
        <p:nvSpPr>
          <p:cNvPr id="125955"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0556911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444FBF46-7A78-4FD0-B340-062C348F6B65}"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88</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26978" name="Rectangle 2"/>
          <p:cNvSpPr>
            <a:spLocks noGrp="1" noRot="1" noChangeAspect="1" noChangeArrowheads="1" noTextEdit="1"/>
          </p:cNvSpPr>
          <p:nvPr>
            <p:ph type="sldImg"/>
          </p:nvPr>
        </p:nvSpPr>
        <p:spPr>
          <a:xfrm>
            <a:off x="1187450" y="703263"/>
            <a:ext cx="4622800" cy="3467100"/>
          </a:xfrm>
          <a:ln/>
        </p:spPr>
      </p:sp>
      <p:sp>
        <p:nvSpPr>
          <p:cNvPr id="126979"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42557371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787" eaLnBrk="0" hangingPunct="0">
              <a:defRPr sz="1600">
                <a:solidFill>
                  <a:schemeClr val="tx1"/>
                </a:solidFill>
                <a:latin typeface="Helvetica" panose="020B0604020202020204" pitchFamily="34" charset="0"/>
                <a:ea typeface="MS PGothic" panose="020B0600070205080204" pitchFamily="34" charset="-128"/>
              </a:defRPr>
            </a:lvl1pPr>
            <a:lvl2pPr marL="741761" indent="-285293" defTabSz="928787" eaLnBrk="0" hangingPunct="0">
              <a:defRPr sz="1600">
                <a:solidFill>
                  <a:schemeClr val="tx1"/>
                </a:solidFill>
                <a:latin typeface="Helvetica" panose="020B0604020202020204" pitchFamily="34" charset="0"/>
                <a:ea typeface="MS PGothic" panose="020B0600070205080204" pitchFamily="34" charset="-128"/>
              </a:defRPr>
            </a:lvl2pPr>
            <a:lvl3pPr marL="1141171" indent="-228234" defTabSz="928787" eaLnBrk="0" hangingPunct="0">
              <a:defRPr sz="1600">
                <a:solidFill>
                  <a:schemeClr val="tx1"/>
                </a:solidFill>
                <a:latin typeface="Helvetica" panose="020B0604020202020204" pitchFamily="34" charset="0"/>
                <a:ea typeface="MS PGothic" panose="020B0600070205080204" pitchFamily="34" charset="-128"/>
              </a:defRPr>
            </a:lvl3pPr>
            <a:lvl4pPr marL="1597640" indent="-228234" defTabSz="928787" eaLnBrk="0" hangingPunct="0">
              <a:defRPr sz="1600">
                <a:solidFill>
                  <a:schemeClr val="tx1"/>
                </a:solidFill>
                <a:latin typeface="Helvetica" panose="020B0604020202020204" pitchFamily="34" charset="0"/>
                <a:ea typeface="MS PGothic" panose="020B0600070205080204" pitchFamily="34" charset="-128"/>
              </a:defRPr>
            </a:lvl4pPr>
            <a:lvl5pPr marL="2054108" indent="-228234" defTabSz="928787" eaLnBrk="0" hangingPunct="0">
              <a:defRPr sz="1600">
                <a:solidFill>
                  <a:schemeClr val="tx1"/>
                </a:solidFill>
                <a:latin typeface="Helvetica" panose="020B0604020202020204" pitchFamily="34" charset="0"/>
                <a:ea typeface="MS PGothic" panose="020B0600070205080204" pitchFamily="34" charset="-128"/>
              </a:defRPr>
            </a:lvl5pPr>
            <a:lvl6pPr marL="2510577"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67045"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3514"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79982"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28787" rtl="0" eaLnBrk="0" fontAlgn="base" latinLnBrk="0" hangingPunct="0">
              <a:lnSpc>
                <a:spcPct val="100000"/>
              </a:lnSpc>
              <a:spcBef>
                <a:spcPct val="0"/>
              </a:spcBef>
              <a:spcAft>
                <a:spcPct val="0"/>
              </a:spcAft>
              <a:buClrTx/>
              <a:buSzTx/>
              <a:buFontTx/>
              <a:buNone/>
              <a:tabLst/>
              <a:defRPr/>
            </a:pPr>
            <a:fld id="{348DD873-39B1-4B0F-9E11-CA0A5E740CE2}"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787" rtl="0" eaLnBrk="0" fontAlgn="base" latinLnBrk="0" hangingPunct="0">
                <a:lnSpc>
                  <a:spcPct val="100000"/>
                </a:lnSpc>
                <a:spcBef>
                  <a:spcPct val="0"/>
                </a:spcBef>
                <a:spcAft>
                  <a:spcPct val="0"/>
                </a:spcAft>
                <a:buClrTx/>
                <a:buSzTx/>
                <a:buFontTx/>
                <a:buNone/>
                <a:tabLst/>
                <a:defRPr/>
              </a:pPr>
              <a:t>7</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31746" name="Rectangle 2"/>
          <p:cNvSpPr>
            <a:spLocks noGrp="1" noRot="1" noChangeAspect="1" noChangeArrowheads="1" noTextEdit="1"/>
          </p:cNvSpPr>
          <p:nvPr>
            <p:ph type="sldImg"/>
          </p:nvPr>
        </p:nvSpPr>
        <p:spPr>
          <a:ln/>
        </p:spPr>
      </p:sp>
      <p:sp>
        <p:nvSpPr>
          <p:cNvPr id="317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67314841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89</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83619348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49F5A96B-D536-4BD1-BFE1-FD6DBF117D8A}"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90</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12642" name="Rectangle 2"/>
          <p:cNvSpPr>
            <a:spLocks noGrp="1" noRot="1" noChangeAspect="1" noChangeArrowheads="1" noTextEdit="1"/>
          </p:cNvSpPr>
          <p:nvPr>
            <p:ph type="sldImg"/>
          </p:nvPr>
        </p:nvSpPr>
        <p:spPr>
          <a:xfrm>
            <a:off x="417513" y="703263"/>
            <a:ext cx="6162675" cy="3467100"/>
          </a:xfrm>
          <a:ln/>
        </p:spPr>
      </p:sp>
      <p:sp>
        <p:nvSpPr>
          <p:cNvPr id="112643"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1322387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defRPr sz="1600">
                <a:solidFill>
                  <a:schemeClr val="tx1"/>
                </a:solidFill>
                <a:latin typeface="Helvetica" panose="020B0604020202020204" pitchFamily="34" charset="0"/>
                <a:ea typeface="ＭＳ Ｐゴシック" panose="020B0600070205080204" pitchFamily="34" charset="-128"/>
              </a:defRPr>
            </a:lvl1pPr>
            <a:lvl2pPr marL="742950" indent="-285750" defTabSz="928688">
              <a:defRPr sz="1600">
                <a:solidFill>
                  <a:schemeClr val="tx1"/>
                </a:solidFill>
                <a:latin typeface="Helvetica" panose="020B0604020202020204" pitchFamily="34" charset="0"/>
                <a:ea typeface="ＭＳ Ｐゴシック" panose="020B0600070205080204" pitchFamily="34" charset="-128"/>
              </a:defRPr>
            </a:lvl2pPr>
            <a:lvl3pPr marL="1143000" indent="-228600" defTabSz="928688">
              <a:defRPr sz="1600">
                <a:solidFill>
                  <a:schemeClr val="tx1"/>
                </a:solidFill>
                <a:latin typeface="Helvetica" panose="020B0604020202020204" pitchFamily="34" charset="0"/>
                <a:ea typeface="ＭＳ Ｐゴシック" panose="020B0600070205080204" pitchFamily="34" charset="-128"/>
              </a:defRPr>
            </a:lvl3pPr>
            <a:lvl4pPr marL="1600200" indent="-228600" defTabSz="928688">
              <a:defRPr sz="1600">
                <a:solidFill>
                  <a:schemeClr val="tx1"/>
                </a:solidFill>
                <a:latin typeface="Helvetica" panose="020B0604020202020204" pitchFamily="34" charset="0"/>
                <a:ea typeface="ＭＳ Ｐゴシック" panose="020B0600070205080204" pitchFamily="34" charset="-128"/>
              </a:defRPr>
            </a:lvl4pPr>
            <a:lvl5pPr marL="2057400" indent="-228600" defTabSz="928688">
              <a:defRPr sz="1600">
                <a:solidFill>
                  <a:schemeClr val="tx1"/>
                </a:solidFill>
                <a:latin typeface="Helvetica" panose="020B0604020202020204" pitchFamily="34" charset="0"/>
                <a:ea typeface="ＭＳ Ｐゴシック" panose="020B0600070205080204" pitchFamily="34" charset="-128"/>
              </a:defRPr>
            </a:lvl5pPr>
            <a:lvl6pPr marL="25146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8688" rtl="0" eaLnBrk="0" fontAlgn="base" latinLnBrk="0" hangingPunct="0">
              <a:lnSpc>
                <a:spcPct val="100000"/>
              </a:lnSpc>
              <a:spcBef>
                <a:spcPct val="0"/>
              </a:spcBef>
              <a:spcAft>
                <a:spcPct val="0"/>
              </a:spcAft>
              <a:buClrTx/>
              <a:buSzTx/>
              <a:buFontTx/>
              <a:buNone/>
              <a:tabLst/>
              <a:defRPr/>
            </a:pPr>
            <a:fld id="{32F97F58-FA04-4838-BA8D-1673429622FF}"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28688" rtl="0" eaLnBrk="0" fontAlgn="base" latinLnBrk="0" hangingPunct="0">
                <a:lnSpc>
                  <a:spcPct val="100000"/>
                </a:lnSpc>
                <a:spcBef>
                  <a:spcPct val="0"/>
                </a:spcBef>
                <a:spcAft>
                  <a:spcPct val="0"/>
                </a:spcAft>
                <a:buClrTx/>
                <a:buSzTx/>
                <a:buFontTx/>
                <a:buNone/>
                <a:tabLst/>
                <a:defRPr/>
              </a:pPr>
              <a:t>8</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11619" name="Rectangle 2"/>
          <p:cNvSpPr>
            <a:spLocks noGrp="1" noRot="1" noChangeAspect="1" noChangeArrowheads="1" noTextEdit="1"/>
          </p:cNvSpPr>
          <p:nvPr>
            <p:ph type="sldImg"/>
          </p:nvPr>
        </p:nvSpPr>
        <p:spPr>
          <a:ln/>
        </p:spPr>
      </p:sp>
      <p:sp>
        <p:nvSpPr>
          <p:cNvPr id="111620"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7186619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11</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5098624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12</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4655617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46EA8CD4-BE8A-459D-9D31-26FCFAB06D25}"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13</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81923" name="Rectangle 2"/>
          <p:cNvSpPr>
            <a:spLocks noGrp="1" noRot="1" noChangeAspect="1" noChangeArrowheads="1" noTextEdit="1"/>
          </p:cNvSpPr>
          <p:nvPr>
            <p:ph type="sldImg"/>
          </p:nvPr>
        </p:nvSpPr>
        <p:spPr>
          <a:ln/>
        </p:spPr>
      </p:sp>
      <p:sp>
        <p:nvSpPr>
          <p:cNvPr id="81924" name="Rectangle 3"/>
          <p:cNvSpPr>
            <a:spLocks noGrp="1" noChangeArrowheads="1"/>
          </p:cNvSpPr>
          <p:nvPr>
            <p:ph type="body" idx="1"/>
          </p:nvPr>
        </p:nvSpPr>
        <p:spPr>
          <a:xfrm>
            <a:off x="931863" y="4410075"/>
            <a:ext cx="513397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8872317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839200" cy="4038600"/>
          </a:xfrm>
          <a:prstGeom prst="rect">
            <a:avLst/>
          </a:prstGeo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a:extLst>
              <a:ext uri="{FF2B5EF4-FFF2-40B4-BE49-F238E27FC236}">
                <a16:creationId xmlns:a16="http://schemas.microsoft.com/office/drawing/2014/main" id="{F05F4A72-606B-984B-907B-5BEA9B53E5C0}"/>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Tree>
    <p:extLst>
      <p:ext uri="{BB962C8B-B14F-4D97-AF65-F5344CB8AC3E}">
        <p14:creationId xmlns:p14="http://schemas.microsoft.com/office/powerpoint/2010/main" val="268763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768351" y="820342"/>
            <a:ext cx="7707313" cy="3677840"/>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685628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336F2EBE-FF5F-4F9D-A3C2-A59A92D7809D}"/>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a:pPr>
                <a:defRPr/>
              </a:pPr>
              <a:t>‹#›</a:t>
            </a:fld>
            <a:endParaRPr lang="en-US" altLang="en-US"/>
          </a:p>
        </p:txBody>
      </p:sp>
    </p:spTree>
    <p:extLst>
      <p:ext uri="{BB962C8B-B14F-4D97-AF65-F5344CB8AC3E}">
        <p14:creationId xmlns:p14="http://schemas.microsoft.com/office/powerpoint/2010/main" val="6695643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4389"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A6D4A7F0-1138-4608-80AA-D0A6F5D41187}"/>
              </a:ext>
            </a:extLst>
          </p:cNvPr>
          <p:cNvSpPr>
            <a:spLocks noGrp="1" noChangeArrowheads="1"/>
          </p:cNvSpPr>
          <p:nvPr>
            <p:ph type="sldNum" sz="quarter" idx="10"/>
          </p:nvPr>
        </p:nvSpPr>
        <p:spPr>
          <a:ln/>
        </p:spPr>
        <p:txBody>
          <a:bodyPr/>
          <a:lstStyle>
            <a:lvl1pPr>
              <a:defRPr/>
            </a:lvl1pPr>
          </a:lstStyle>
          <a:p>
            <a:pPr>
              <a:defRPr/>
            </a:pPr>
            <a:fld id="{00852D5F-D37B-4E9D-98AD-511A1ABBD6A9}" type="slidenum">
              <a:rPr lang="en-US" altLang="en-US"/>
              <a:pPr>
                <a:defRPr/>
              </a:pPr>
              <a:t>‹#›</a:t>
            </a:fld>
            <a:endParaRPr lang="en-US" altLang="en-US"/>
          </a:p>
        </p:txBody>
      </p:sp>
    </p:spTree>
    <p:extLst>
      <p:ext uri="{BB962C8B-B14F-4D97-AF65-F5344CB8AC3E}">
        <p14:creationId xmlns:p14="http://schemas.microsoft.com/office/powerpoint/2010/main" val="273459129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6DFCFB3-6710-4DD2-8404-7E55A930F352}"/>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a:pPr>
                <a:defRPr/>
              </a:pPr>
              <a:t>‹#›</a:t>
            </a:fld>
            <a:endParaRPr lang="en-US" altLang="en-US"/>
          </a:p>
        </p:txBody>
      </p:sp>
    </p:spTree>
    <p:extLst>
      <p:ext uri="{BB962C8B-B14F-4D97-AF65-F5344CB8AC3E}">
        <p14:creationId xmlns:p14="http://schemas.microsoft.com/office/powerpoint/2010/main" val="344344698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32688439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BE8099E-18A5-481A-9697-216087BE0676}"/>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a:pPr>
                <a:defRPr/>
              </a:pPr>
              <a:t>‹#›</a:t>
            </a:fld>
            <a:endParaRPr lang="en-US" altLang="en-US"/>
          </a:p>
        </p:txBody>
      </p:sp>
    </p:spTree>
    <p:extLst>
      <p:ext uri="{BB962C8B-B14F-4D97-AF65-F5344CB8AC3E}">
        <p14:creationId xmlns:p14="http://schemas.microsoft.com/office/powerpoint/2010/main" val="41958825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7E2C57D-1205-411A-BA90-DF60A810F6DB}"/>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a:pPr>
                <a:defRPr/>
              </a:pPr>
              <a:t>‹#›</a:t>
            </a:fld>
            <a:endParaRPr lang="en-US" altLang="en-US"/>
          </a:p>
        </p:txBody>
      </p:sp>
    </p:spTree>
    <p:extLst>
      <p:ext uri="{BB962C8B-B14F-4D97-AF65-F5344CB8AC3E}">
        <p14:creationId xmlns:p14="http://schemas.microsoft.com/office/powerpoint/2010/main" val="157839438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9EB6957-06EE-46F8-A450-3DB417A1F8A6}"/>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a:pPr>
                <a:defRPr/>
              </a:pPr>
              <a:t>‹#›</a:t>
            </a:fld>
            <a:endParaRPr lang="en-US" altLang="en-US"/>
          </a:p>
        </p:txBody>
      </p:sp>
    </p:spTree>
    <p:extLst>
      <p:ext uri="{BB962C8B-B14F-4D97-AF65-F5344CB8AC3E}">
        <p14:creationId xmlns:p14="http://schemas.microsoft.com/office/powerpoint/2010/main" val="162142142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85C950AD-734E-45C7-8042-5795FFAD6750}"/>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a:pPr>
                <a:defRPr/>
              </a:pPr>
              <a:t>‹#›</a:t>
            </a:fld>
            <a:endParaRPr lang="en-US" altLang="en-US"/>
          </a:p>
        </p:txBody>
      </p:sp>
    </p:spTree>
    <p:extLst>
      <p:ext uri="{BB962C8B-B14F-4D97-AF65-F5344CB8AC3E}">
        <p14:creationId xmlns:p14="http://schemas.microsoft.com/office/powerpoint/2010/main" val="428727804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7A7A2CD-B5B0-4CF6-8038-339B0E99E366}"/>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a:pPr>
                <a:defRPr/>
              </a:pPr>
              <a:t>‹#›</a:t>
            </a:fld>
            <a:endParaRPr lang="en-US" altLang="en-US"/>
          </a:p>
        </p:txBody>
      </p:sp>
    </p:spTree>
    <p:extLst>
      <p:ext uri="{BB962C8B-B14F-4D97-AF65-F5344CB8AC3E}">
        <p14:creationId xmlns:p14="http://schemas.microsoft.com/office/powerpoint/2010/main" val="25640567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wo Columna">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
        <p:nvSpPr>
          <p:cNvPr id="3" name="Title 1">
            <a:extLst>
              <a:ext uri="{FF2B5EF4-FFF2-40B4-BE49-F238E27FC236}">
                <a16:creationId xmlns:a16="http://schemas.microsoft.com/office/drawing/2014/main" id="{FFB43658-48CD-764C-86BF-302575415EF4}"/>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
        <p:nvSpPr>
          <p:cNvPr id="4" name="Content Placeholder 2">
            <a:extLst>
              <a:ext uri="{FF2B5EF4-FFF2-40B4-BE49-F238E27FC236}">
                <a16:creationId xmlns:a16="http://schemas.microsoft.com/office/drawing/2014/main" id="{FF6F2A81-D24A-A44F-8915-B9DC7FC2AE67}"/>
              </a:ext>
            </a:extLst>
          </p:cNvPr>
          <p:cNvSpPr>
            <a:spLocks noGrp="1"/>
          </p:cNvSpPr>
          <p:nvPr>
            <p:ph idx="1"/>
          </p:nvPr>
        </p:nvSpPr>
        <p:spPr>
          <a:xfrm>
            <a:off x="152400"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0D255CA6-4B6D-7842-85B8-A423C0C60A30}"/>
              </a:ext>
            </a:extLst>
          </p:cNvPr>
          <p:cNvSpPr>
            <a:spLocks noGrp="1"/>
          </p:cNvSpPr>
          <p:nvPr>
            <p:ph idx="10"/>
          </p:nvPr>
        </p:nvSpPr>
        <p:spPr>
          <a:xfrm>
            <a:off x="4606103"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6926432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143521641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9" y="0"/>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7545754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768351" y="820342"/>
            <a:ext cx="7707313" cy="3677840"/>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101242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336F2EBE-FF5F-4F9D-A3C2-A59A92D7809D}"/>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a:pPr>
                <a:defRPr/>
              </a:pPr>
              <a:t>‹#›</a:t>
            </a:fld>
            <a:endParaRPr lang="en-US" altLang="en-US"/>
          </a:p>
        </p:txBody>
      </p:sp>
    </p:spTree>
    <p:extLst>
      <p:ext uri="{BB962C8B-B14F-4D97-AF65-F5344CB8AC3E}">
        <p14:creationId xmlns:p14="http://schemas.microsoft.com/office/powerpoint/2010/main" val="308874465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4389"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A6D4A7F0-1138-4608-80AA-D0A6F5D41187}"/>
              </a:ext>
            </a:extLst>
          </p:cNvPr>
          <p:cNvSpPr>
            <a:spLocks noGrp="1" noChangeArrowheads="1"/>
          </p:cNvSpPr>
          <p:nvPr>
            <p:ph type="sldNum" sz="quarter" idx="10"/>
          </p:nvPr>
        </p:nvSpPr>
        <p:spPr>
          <a:ln/>
        </p:spPr>
        <p:txBody>
          <a:bodyPr/>
          <a:lstStyle>
            <a:lvl1pPr>
              <a:defRPr/>
            </a:lvl1pPr>
          </a:lstStyle>
          <a:p>
            <a:pPr>
              <a:defRPr/>
            </a:pPr>
            <a:fld id="{00852D5F-D37B-4E9D-98AD-511A1ABBD6A9}" type="slidenum">
              <a:rPr lang="en-US" altLang="en-US"/>
              <a:pPr>
                <a:defRPr/>
              </a:pPr>
              <a:t>‹#›</a:t>
            </a:fld>
            <a:endParaRPr lang="en-US" altLang="en-US"/>
          </a:p>
        </p:txBody>
      </p:sp>
    </p:spTree>
    <p:extLst>
      <p:ext uri="{BB962C8B-B14F-4D97-AF65-F5344CB8AC3E}">
        <p14:creationId xmlns:p14="http://schemas.microsoft.com/office/powerpoint/2010/main" val="412823370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6DFCFB3-6710-4DD2-8404-7E55A930F352}"/>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a:pPr>
                <a:defRPr/>
              </a:pPr>
              <a:t>‹#›</a:t>
            </a:fld>
            <a:endParaRPr lang="en-US" altLang="en-US"/>
          </a:p>
        </p:txBody>
      </p:sp>
    </p:spTree>
    <p:extLst>
      <p:ext uri="{BB962C8B-B14F-4D97-AF65-F5344CB8AC3E}">
        <p14:creationId xmlns:p14="http://schemas.microsoft.com/office/powerpoint/2010/main" val="381144028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362587443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BE8099E-18A5-481A-9697-216087BE0676}"/>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a:pPr>
                <a:defRPr/>
              </a:pPr>
              <a:t>‹#›</a:t>
            </a:fld>
            <a:endParaRPr lang="en-US" altLang="en-US"/>
          </a:p>
        </p:txBody>
      </p:sp>
    </p:spTree>
    <p:extLst>
      <p:ext uri="{BB962C8B-B14F-4D97-AF65-F5344CB8AC3E}">
        <p14:creationId xmlns:p14="http://schemas.microsoft.com/office/powerpoint/2010/main" val="202921101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7E2C57D-1205-411A-BA90-DF60A810F6DB}"/>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a:pPr>
                <a:defRPr/>
              </a:pPr>
              <a:t>‹#›</a:t>
            </a:fld>
            <a:endParaRPr lang="en-US" altLang="en-US"/>
          </a:p>
        </p:txBody>
      </p:sp>
    </p:spTree>
    <p:extLst>
      <p:ext uri="{BB962C8B-B14F-4D97-AF65-F5344CB8AC3E}">
        <p14:creationId xmlns:p14="http://schemas.microsoft.com/office/powerpoint/2010/main" val="19953176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9EB6957-06EE-46F8-A450-3DB417A1F8A6}"/>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a:pPr>
                <a:defRPr/>
              </a:pPr>
              <a:t>‹#›</a:t>
            </a:fld>
            <a:endParaRPr lang="en-US" altLang="en-US"/>
          </a:p>
        </p:txBody>
      </p:sp>
    </p:spTree>
    <p:extLst>
      <p:ext uri="{BB962C8B-B14F-4D97-AF65-F5344CB8AC3E}">
        <p14:creationId xmlns:p14="http://schemas.microsoft.com/office/powerpoint/2010/main" val="35811346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63574420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85C950AD-734E-45C7-8042-5795FFAD6750}"/>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a:pPr>
                <a:defRPr/>
              </a:pPr>
              <a:t>‹#›</a:t>
            </a:fld>
            <a:endParaRPr lang="en-US" altLang="en-US"/>
          </a:p>
        </p:txBody>
      </p:sp>
    </p:spTree>
    <p:extLst>
      <p:ext uri="{BB962C8B-B14F-4D97-AF65-F5344CB8AC3E}">
        <p14:creationId xmlns:p14="http://schemas.microsoft.com/office/powerpoint/2010/main" val="397210923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7A7A2CD-B5B0-4CF6-8038-339B0E99E366}"/>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a:pPr>
                <a:defRPr/>
              </a:pPr>
              <a:t>‹#›</a:t>
            </a:fld>
            <a:endParaRPr lang="en-US" altLang="en-US"/>
          </a:p>
        </p:txBody>
      </p:sp>
    </p:spTree>
    <p:extLst>
      <p:ext uri="{BB962C8B-B14F-4D97-AF65-F5344CB8AC3E}">
        <p14:creationId xmlns:p14="http://schemas.microsoft.com/office/powerpoint/2010/main" val="355656434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391909958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9" y="0"/>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4239630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768351" y="820342"/>
            <a:ext cx="7707313" cy="3677840"/>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7388167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336F2EBE-FF5F-4F9D-A3C2-A59A92D7809D}"/>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a:pPr>
                <a:defRPr/>
              </a:pPr>
              <a:t>‹#›</a:t>
            </a:fld>
            <a:endParaRPr lang="en-US" altLang="en-US"/>
          </a:p>
        </p:txBody>
      </p:sp>
    </p:spTree>
    <p:extLst>
      <p:ext uri="{BB962C8B-B14F-4D97-AF65-F5344CB8AC3E}">
        <p14:creationId xmlns:p14="http://schemas.microsoft.com/office/powerpoint/2010/main" val="107063232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4389"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21225"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A6D4A7F0-1138-4608-80AA-D0A6F5D41187}"/>
              </a:ext>
            </a:extLst>
          </p:cNvPr>
          <p:cNvSpPr>
            <a:spLocks noGrp="1" noChangeArrowheads="1"/>
          </p:cNvSpPr>
          <p:nvPr>
            <p:ph type="sldNum" sz="quarter" idx="10"/>
          </p:nvPr>
        </p:nvSpPr>
        <p:spPr>
          <a:ln/>
        </p:spPr>
        <p:txBody>
          <a:bodyPr/>
          <a:lstStyle>
            <a:lvl1pPr>
              <a:defRPr/>
            </a:lvl1pPr>
          </a:lstStyle>
          <a:p>
            <a:pPr>
              <a:defRPr/>
            </a:pPr>
            <a:fld id="{00852D5F-D37B-4E9D-98AD-511A1ABBD6A9}" type="slidenum">
              <a:rPr lang="en-US" altLang="en-US"/>
              <a:pPr>
                <a:defRPr/>
              </a:pPr>
              <a:t>‹#›</a:t>
            </a:fld>
            <a:endParaRPr lang="en-US" altLang="en-US"/>
          </a:p>
        </p:txBody>
      </p:sp>
    </p:spTree>
    <p:extLst>
      <p:ext uri="{BB962C8B-B14F-4D97-AF65-F5344CB8AC3E}">
        <p14:creationId xmlns:p14="http://schemas.microsoft.com/office/powerpoint/2010/main" val="7190946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6DFCFB3-6710-4DD2-8404-7E55A930F352}"/>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a:pPr>
                <a:defRPr/>
              </a:pPr>
              <a:t>‹#›</a:t>
            </a:fld>
            <a:endParaRPr lang="en-US" altLang="en-US"/>
          </a:p>
        </p:txBody>
      </p:sp>
    </p:spTree>
    <p:extLst>
      <p:ext uri="{BB962C8B-B14F-4D97-AF65-F5344CB8AC3E}">
        <p14:creationId xmlns:p14="http://schemas.microsoft.com/office/powerpoint/2010/main" val="372818694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125000764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BE8099E-18A5-481A-9697-216087BE0676}"/>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a:pPr>
                <a:defRPr/>
              </a:pPr>
              <a:t>‹#›</a:t>
            </a:fld>
            <a:endParaRPr lang="en-US" altLang="en-US"/>
          </a:p>
        </p:txBody>
      </p:sp>
    </p:spTree>
    <p:extLst>
      <p:ext uri="{BB962C8B-B14F-4D97-AF65-F5344CB8AC3E}">
        <p14:creationId xmlns:p14="http://schemas.microsoft.com/office/powerpoint/2010/main" val="14440263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a:lvl1pPr>
          </a:lstStyle>
          <a:p>
            <a:fld id="{80CC6A0C-5777-6141-8161-40A51E54DA25}" type="datetimeFigureOut">
              <a:rPr lang="en-US" altLang="en-US"/>
              <a:pPr/>
              <a:t>2/17/21</a:t>
            </a:fld>
            <a:endParaRPr lang="en-US" alt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a:lvl1pPr>
          </a:lstStyle>
          <a:p>
            <a:fld id="{BB1B0572-E7E6-434E-BFB5-5CD3555E83A4}"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87825194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7E2C57D-1205-411A-BA90-DF60A810F6DB}"/>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a:pPr>
                <a:defRPr/>
              </a:pPr>
              <a:t>‹#›</a:t>
            </a:fld>
            <a:endParaRPr lang="en-US" altLang="en-US"/>
          </a:p>
        </p:txBody>
      </p:sp>
    </p:spTree>
    <p:extLst>
      <p:ext uri="{BB962C8B-B14F-4D97-AF65-F5344CB8AC3E}">
        <p14:creationId xmlns:p14="http://schemas.microsoft.com/office/powerpoint/2010/main" val="183827840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9EB6957-06EE-46F8-A450-3DB417A1F8A6}"/>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a:pPr>
                <a:defRPr/>
              </a:pPr>
              <a:t>‹#›</a:t>
            </a:fld>
            <a:endParaRPr lang="en-US" altLang="en-US"/>
          </a:p>
        </p:txBody>
      </p:sp>
    </p:spTree>
    <p:extLst>
      <p:ext uri="{BB962C8B-B14F-4D97-AF65-F5344CB8AC3E}">
        <p14:creationId xmlns:p14="http://schemas.microsoft.com/office/powerpoint/2010/main" val="165096211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85C950AD-734E-45C7-8042-5795FFAD6750}"/>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a:pPr>
                <a:defRPr/>
              </a:pPr>
              <a:t>‹#›</a:t>
            </a:fld>
            <a:endParaRPr lang="en-US" altLang="en-US"/>
          </a:p>
        </p:txBody>
      </p:sp>
    </p:spTree>
    <p:extLst>
      <p:ext uri="{BB962C8B-B14F-4D97-AF65-F5344CB8AC3E}">
        <p14:creationId xmlns:p14="http://schemas.microsoft.com/office/powerpoint/2010/main" val="163532676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7A7A2CD-B5B0-4CF6-8038-339B0E99E366}"/>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a:pPr>
                <a:defRPr/>
              </a:pPr>
              <a:t>‹#›</a:t>
            </a:fld>
            <a:endParaRPr lang="en-US" altLang="en-US"/>
          </a:p>
        </p:txBody>
      </p:sp>
    </p:spTree>
    <p:extLst>
      <p:ext uri="{BB962C8B-B14F-4D97-AF65-F5344CB8AC3E}">
        <p14:creationId xmlns:p14="http://schemas.microsoft.com/office/powerpoint/2010/main" val="357656774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227571783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9" y="0"/>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0479903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768351" y="820342"/>
            <a:ext cx="7707313" cy="3677840"/>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6463371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768351" y="820342"/>
            <a:ext cx="7707313" cy="3677840"/>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7773869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336F2EBE-FF5F-4F9D-A3C2-A59A92D7809D}"/>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a:pPr>
                <a:defRPr/>
              </a:pPr>
              <a:t>‹#›</a:t>
            </a:fld>
            <a:endParaRPr lang="en-US" altLang="en-US"/>
          </a:p>
        </p:txBody>
      </p:sp>
    </p:spTree>
    <p:extLst>
      <p:ext uri="{BB962C8B-B14F-4D97-AF65-F5344CB8AC3E}">
        <p14:creationId xmlns:p14="http://schemas.microsoft.com/office/powerpoint/2010/main" val="299688177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4389"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A6D4A7F0-1138-4608-80AA-D0A6F5D41187}"/>
              </a:ext>
            </a:extLst>
          </p:cNvPr>
          <p:cNvSpPr>
            <a:spLocks noGrp="1" noChangeArrowheads="1"/>
          </p:cNvSpPr>
          <p:nvPr>
            <p:ph type="sldNum" sz="quarter" idx="10"/>
          </p:nvPr>
        </p:nvSpPr>
        <p:spPr>
          <a:ln/>
        </p:spPr>
        <p:txBody>
          <a:bodyPr/>
          <a:lstStyle>
            <a:lvl1pPr>
              <a:defRPr/>
            </a:lvl1pPr>
          </a:lstStyle>
          <a:p>
            <a:pPr>
              <a:defRPr/>
            </a:pPr>
            <a:fld id="{00852D5F-D37B-4E9D-98AD-511A1ABBD6A9}" type="slidenum">
              <a:rPr lang="en-US" altLang="en-US"/>
              <a:pPr>
                <a:defRPr/>
              </a:pPr>
              <a:t>‹#›</a:t>
            </a:fld>
            <a:endParaRPr lang="en-US" altLang="en-US"/>
          </a:p>
        </p:txBody>
      </p:sp>
    </p:spTree>
    <p:extLst>
      <p:ext uri="{BB962C8B-B14F-4D97-AF65-F5344CB8AC3E}">
        <p14:creationId xmlns:p14="http://schemas.microsoft.com/office/powerpoint/2010/main" val="2122950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01FA5FD1-732F-9047-B0F4-603D0EAC5CB0}" type="datetimeFigureOut">
              <a:rPr lang="en-US" altLang="en-US"/>
              <a:pPr/>
              <a:t>2/17/21</a:t>
            </a:fld>
            <a:endParaRPr lang="en-US" altLang="en-US"/>
          </a:p>
        </p:txBody>
      </p:sp>
      <p:sp>
        <p:nvSpPr>
          <p:cNvPr id="6"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1108703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6DFCFB3-6710-4DD2-8404-7E55A930F352}"/>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a:pPr>
                <a:defRPr/>
              </a:pPr>
              <a:t>‹#›</a:t>
            </a:fld>
            <a:endParaRPr lang="en-US" altLang="en-US"/>
          </a:p>
        </p:txBody>
      </p:sp>
    </p:spTree>
    <p:extLst>
      <p:ext uri="{BB962C8B-B14F-4D97-AF65-F5344CB8AC3E}">
        <p14:creationId xmlns:p14="http://schemas.microsoft.com/office/powerpoint/2010/main" val="138297386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307028754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BE8099E-18A5-481A-9697-216087BE0676}"/>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a:pPr>
                <a:defRPr/>
              </a:pPr>
              <a:t>‹#›</a:t>
            </a:fld>
            <a:endParaRPr lang="en-US" altLang="en-US"/>
          </a:p>
        </p:txBody>
      </p:sp>
    </p:spTree>
    <p:extLst>
      <p:ext uri="{BB962C8B-B14F-4D97-AF65-F5344CB8AC3E}">
        <p14:creationId xmlns:p14="http://schemas.microsoft.com/office/powerpoint/2010/main" val="199087276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7E2C57D-1205-411A-BA90-DF60A810F6DB}"/>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a:pPr>
                <a:defRPr/>
              </a:pPr>
              <a:t>‹#›</a:t>
            </a:fld>
            <a:endParaRPr lang="en-US" altLang="en-US"/>
          </a:p>
        </p:txBody>
      </p:sp>
    </p:spTree>
    <p:extLst>
      <p:ext uri="{BB962C8B-B14F-4D97-AF65-F5344CB8AC3E}">
        <p14:creationId xmlns:p14="http://schemas.microsoft.com/office/powerpoint/2010/main" val="358105307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9EB6957-06EE-46F8-A450-3DB417A1F8A6}"/>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a:pPr>
                <a:defRPr/>
              </a:pPr>
              <a:t>‹#›</a:t>
            </a:fld>
            <a:endParaRPr lang="en-US" altLang="en-US"/>
          </a:p>
        </p:txBody>
      </p:sp>
    </p:spTree>
    <p:extLst>
      <p:ext uri="{BB962C8B-B14F-4D97-AF65-F5344CB8AC3E}">
        <p14:creationId xmlns:p14="http://schemas.microsoft.com/office/powerpoint/2010/main" val="4088616348"/>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85C950AD-734E-45C7-8042-5795FFAD6750}"/>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a:pPr>
                <a:defRPr/>
              </a:pPr>
              <a:t>‹#›</a:t>
            </a:fld>
            <a:endParaRPr lang="en-US" altLang="en-US"/>
          </a:p>
        </p:txBody>
      </p:sp>
    </p:spTree>
    <p:extLst>
      <p:ext uri="{BB962C8B-B14F-4D97-AF65-F5344CB8AC3E}">
        <p14:creationId xmlns:p14="http://schemas.microsoft.com/office/powerpoint/2010/main" val="280845203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7A7A2CD-B5B0-4CF6-8038-339B0E99E366}"/>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a:pPr>
                <a:defRPr/>
              </a:pPr>
              <a:t>‹#›</a:t>
            </a:fld>
            <a:endParaRPr lang="en-US" altLang="en-US"/>
          </a:p>
        </p:txBody>
      </p:sp>
    </p:spTree>
    <p:extLst>
      <p:ext uri="{BB962C8B-B14F-4D97-AF65-F5344CB8AC3E}">
        <p14:creationId xmlns:p14="http://schemas.microsoft.com/office/powerpoint/2010/main" val="369984408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316349873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C5F74-182E-BB48-8D2B-07C712E12C13}"/>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47CEE657-005A-474E-9EFB-2A7FC162D03E}"/>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6439296E-6C75-E244-8E26-09C724B5EE07}"/>
              </a:ext>
            </a:extLst>
          </p:cNvPr>
          <p:cNvSpPr>
            <a:spLocks noGrp="1"/>
          </p:cNvSpPr>
          <p:nvPr>
            <p:ph type="dt" sz="half" idx="10"/>
          </p:nvPr>
        </p:nvSpPr>
        <p:spPr/>
        <p:txBody>
          <a:bodyPr/>
          <a:lstStyle/>
          <a:p>
            <a:fld id="{5930C750-AE18-EC43-9491-942A17C3900E}" type="datetimeFigureOut">
              <a:rPr lang="en-US" smtClean="0"/>
              <a:t>2/17/21</a:t>
            </a:fld>
            <a:endParaRPr lang="en-US"/>
          </a:p>
        </p:txBody>
      </p:sp>
      <p:sp>
        <p:nvSpPr>
          <p:cNvPr id="5" name="Footer Placeholder 4">
            <a:extLst>
              <a:ext uri="{FF2B5EF4-FFF2-40B4-BE49-F238E27FC236}">
                <a16:creationId xmlns:a16="http://schemas.microsoft.com/office/drawing/2014/main" id="{8145E010-FD79-A640-AF78-35E57754B7E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5E2875C-49E3-0748-9DD7-E70261BF25B3}"/>
              </a:ext>
            </a:extLst>
          </p:cNvPr>
          <p:cNvSpPr>
            <a:spLocks noGrp="1"/>
          </p:cNvSpPr>
          <p:nvPr>
            <p:ph type="sldNum" sz="quarter" idx="12"/>
          </p:nvPr>
        </p:nvSpPr>
        <p:spPr/>
        <p:txBody>
          <a:bodyPr/>
          <a:lstStyle/>
          <a:p>
            <a:fld id="{1A2CFC11-EFDF-2A41-ADA5-A9517D3E7637}" type="slidenum">
              <a:rPr lang="en-US" smtClean="0"/>
              <a:t>‹#›</a:t>
            </a:fld>
            <a:endParaRPr lang="en-US"/>
          </a:p>
        </p:txBody>
      </p:sp>
    </p:spTree>
    <p:extLst>
      <p:ext uri="{BB962C8B-B14F-4D97-AF65-F5344CB8AC3E}">
        <p14:creationId xmlns:p14="http://schemas.microsoft.com/office/powerpoint/2010/main" val="2140843637"/>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010631-AF79-CB4F-8027-E06275735D4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EEBB81B-56D3-6149-BE5A-B00FBE9E345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746F13A-7E39-0443-AD3F-36E43E3FD6B7}"/>
              </a:ext>
            </a:extLst>
          </p:cNvPr>
          <p:cNvSpPr>
            <a:spLocks noGrp="1"/>
          </p:cNvSpPr>
          <p:nvPr>
            <p:ph type="dt" sz="half" idx="10"/>
          </p:nvPr>
        </p:nvSpPr>
        <p:spPr/>
        <p:txBody>
          <a:bodyPr/>
          <a:lstStyle/>
          <a:p>
            <a:fld id="{5930C750-AE18-EC43-9491-942A17C3900E}" type="datetimeFigureOut">
              <a:rPr lang="en-US" smtClean="0"/>
              <a:t>2/17/21</a:t>
            </a:fld>
            <a:endParaRPr lang="en-US"/>
          </a:p>
        </p:txBody>
      </p:sp>
      <p:sp>
        <p:nvSpPr>
          <p:cNvPr id="5" name="Footer Placeholder 4">
            <a:extLst>
              <a:ext uri="{FF2B5EF4-FFF2-40B4-BE49-F238E27FC236}">
                <a16:creationId xmlns:a16="http://schemas.microsoft.com/office/drawing/2014/main" id="{186BA85F-3A2A-B94E-B0B8-C577153721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779DC4E-0554-5A47-997D-B0D36D69A946}"/>
              </a:ext>
            </a:extLst>
          </p:cNvPr>
          <p:cNvSpPr>
            <a:spLocks noGrp="1"/>
          </p:cNvSpPr>
          <p:nvPr>
            <p:ph type="sldNum" sz="quarter" idx="12"/>
          </p:nvPr>
        </p:nvSpPr>
        <p:spPr/>
        <p:txBody>
          <a:bodyPr/>
          <a:lstStyle/>
          <a:p>
            <a:fld id="{1A2CFC11-EFDF-2A41-ADA5-A9517D3E7637}" type="slidenum">
              <a:rPr lang="en-US" smtClean="0"/>
              <a:t>‹#›</a:t>
            </a:fld>
            <a:endParaRPr lang="en-US"/>
          </a:p>
        </p:txBody>
      </p:sp>
    </p:spTree>
    <p:extLst>
      <p:ext uri="{BB962C8B-B14F-4D97-AF65-F5344CB8AC3E}">
        <p14:creationId xmlns:p14="http://schemas.microsoft.com/office/powerpoint/2010/main" val="2348779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D56D54B9-89B7-A248-9210-3C9346164D0F}" type="datetimeFigureOut">
              <a:rPr lang="en-US" altLang="en-US"/>
              <a:pPr/>
              <a:t>2/17/21</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B5559CE1-75A0-2043-A1BB-26E32B46DEB8}" type="slidenum">
              <a:rPr lang="en-US" altLang="en-US"/>
              <a:pPr/>
              <a:t>‹#›</a:t>
            </a:fld>
            <a:endParaRPr lang="en-US" altLang="en-US"/>
          </a:p>
        </p:txBody>
      </p:sp>
    </p:spTree>
    <p:extLst>
      <p:ext uri="{BB962C8B-B14F-4D97-AF65-F5344CB8AC3E}">
        <p14:creationId xmlns:p14="http://schemas.microsoft.com/office/powerpoint/2010/main" val="165622041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40932A-7049-E244-A552-A089DD94ECB4}"/>
              </a:ext>
            </a:extLst>
          </p:cNvPr>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E7F1626F-7D9A-F14F-80C0-7FE675B2ABD2}"/>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BF2512E-0E2D-C941-8FAF-6C055152631A}"/>
              </a:ext>
            </a:extLst>
          </p:cNvPr>
          <p:cNvSpPr>
            <a:spLocks noGrp="1"/>
          </p:cNvSpPr>
          <p:nvPr>
            <p:ph type="dt" sz="half" idx="10"/>
          </p:nvPr>
        </p:nvSpPr>
        <p:spPr/>
        <p:txBody>
          <a:bodyPr/>
          <a:lstStyle/>
          <a:p>
            <a:fld id="{5930C750-AE18-EC43-9491-942A17C3900E}" type="datetimeFigureOut">
              <a:rPr lang="en-US" smtClean="0"/>
              <a:t>2/17/21</a:t>
            </a:fld>
            <a:endParaRPr lang="en-US"/>
          </a:p>
        </p:txBody>
      </p:sp>
      <p:sp>
        <p:nvSpPr>
          <p:cNvPr id="5" name="Footer Placeholder 4">
            <a:extLst>
              <a:ext uri="{FF2B5EF4-FFF2-40B4-BE49-F238E27FC236}">
                <a16:creationId xmlns:a16="http://schemas.microsoft.com/office/drawing/2014/main" id="{20631E45-73B4-6747-B321-2E483BC27A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C03C89F-D861-0C40-B76D-AD82020CC652}"/>
              </a:ext>
            </a:extLst>
          </p:cNvPr>
          <p:cNvSpPr>
            <a:spLocks noGrp="1"/>
          </p:cNvSpPr>
          <p:nvPr>
            <p:ph type="sldNum" sz="quarter" idx="12"/>
          </p:nvPr>
        </p:nvSpPr>
        <p:spPr/>
        <p:txBody>
          <a:bodyPr/>
          <a:lstStyle/>
          <a:p>
            <a:fld id="{1A2CFC11-EFDF-2A41-ADA5-A9517D3E7637}" type="slidenum">
              <a:rPr lang="en-US" smtClean="0"/>
              <a:t>‹#›</a:t>
            </a:fld>
            <a:endParaRPr lang="en-US"/>
          </a:p>
        </p:txBody>
      </p:sp>
    </p:spTree>
    <p:extLst>
      <p:ext uri="{BB962C8B-B14F-4D97-AF65-F5344CB8AC3E}">
        <p14:creationId xmlns:p14="http://schemas.microsoft.com/office/powerpoint/2010/main" val="3073053014"/>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789384-B21C-FE4D-B186-D2DE01D1315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D0F0ACB-00E0-EA44-94F9-907CF0B18AA1}"/>
              </a:ext>
            </a:extLst>
          </p:cNvPr>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7681A74-F708-A543-8461-8E2A496FD972}"/>
              </a:ext>
            </a:extLst>
          </p:cNvPr>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7D3DD59-2E86-404C-AD21-964509446B09}"/>
              </a:ext>
            </a:extLst>
          </p:cNvPr>
          <p:cNvSpPr>
            <a:spLocks noGrp="1"/>
          </p:cNvSpPr>
          <p:nvPr>
            <p:ph type="dt" sz="half" idx="10"/>
          </p:nvPr>
        </p:nvSpPr>
        <p:spPr/>
        <p:txBody>
          <a:bodyPr/>
          <a:lstStyle/>
          <a:p>
            <a:fld id="{5930C750-AE18-EC43-9491-942A17C3900E}" type="datetimeFigureOut">
              <a:rPr lang="en-US" smtClean="0"/>
              <a:t>2/17/21</a:t>
            </a:fld>
            <a:endParaRPr lang="en-US"/>
          </a:p>
        </p:txBody>
      </p:sp>
      <p:sp>
        <p:nvSpPr>
          <p:cNvPr id="6" name="Footer Placeholder 5">
            <a:extLst>
              <a:ext uri="{FF2B5EF4-FFF2-40B4-BE49-F238E27FC236}">
                <a16:creationId xmlns:a16="http://schemas.microsoft.com/office/drawing/2014/main" id="{2D55D805-E7AB-BF4F-8169-0FE381DD1C4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C1CBC66-E29D-5348-B1E0-A7385E028D30}"/>
              </a:ext>
            </a:extLst>
          </p:cNvPr>
          <p:cNvSpPr>
            <a:spLocks noGrp="1"/>
          </p:cNvSpPr>
          <p:nvPr>
            <p:ph type="sldNum" sz="quarter" idx="12"/>
          </p:nvPr>
        </p:nvSpPr>
        <p:spPr/>
        <p:txBody>
          <a:bodyPr/>
          <a:lstStyle/>
          <a:p>
            <a:fld id="{1A2CFC11-EFDF-2A41-ADA5-A9517D3E7637}" type="slidenum">
              <a:rPr lang="en-US" smtClean="0"/>
              <a:t>‹#›</a:t>
            </a:fld>
            <a:endParaRPr lang="en-US"/>
          </a:p>
        </p:txBody>
      </p:sp>
    </p:spTree>
    <p:extLst>
      <p:ext uri="{BB962C8B-B14F-4D97-AF65-F5344CB8AC3E}">
        <p14:creationId xmlns:p14="http://schemas.microsoft.com/office/powerpoint/2010/main" val="3233437357"/>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6B1853-E1D5-5248-81D4-129C121D82AA}"/>
              </a:ext>
            </a:extLst>
          </p:cNvPr>
          <p:cNvSpPr>
            <a:spLocks noGrp="1"/>
          </p:cNvSpPr>
          <p:nvPr>
            <p:ph type="title"/>
          </p:nvPr>
        </p:nvSpPr>
        <p:spPr>
          <a:xfrm>
            <a:off x="629841" y="273844"/>
            <a:ext cx="7886700" cy="994172"/>
          </a:xfrm>
        </p:spPr>
        <p:txBody>
          <a:bodyPr/>
          <a:lstStyle/>
          <a:p>
            <a:r>
              <a:rPr lang="en-US"/>
              <a:t>Click to edit Master title style</a:t>
            </a:r>
          </a:p>
        </p:txBody>
      </p:sp>
      <p:sp>
        <p:nvSpPr>
          <p:cNvPr id="3" name="Text Placeholder 2">
            <a:extLst>
              <a:ext uri="{FF2B5EF4-FFF2-40B4-BE49-F238E27FC236}">
                <a16:creationId xmlns:a16="http://schemas.microsoft.com/office/drawing/2014/main" id="{10A29E33-962E-3D4C-A91F-B6ED4711EBF9}"/>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E5F8A5D9-84B1-B243-A7E5-60B88515BB1D}"/>
              </a:ext>
            </a:extLst>
          </p:cNvPr>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B7EDEFD-C894-3844-8E69-BD2106E16B6B}"/>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561FCC94-A239-BC4E-A4D2-3BD1F10D7798}"/>
              </a:ext>
            </a:extLst>
          </p:cNvPr>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17C9834-4B66-5A46-AEC1-634718082224}"/>
              </a:ext>
            </a:extLst>
          </p:cNvPr>
          <p:cNvSpPr>
            <a:spLocks noGrp="1"/>
          </p:cNvSpPr>
          <p:nvPr>
            <p:ph type="dt" sz="half" idx="10"/>
          </p:nvPr>
        </p:nvSpPr>
        <p:spPr/>
        <p:txBody>
          <a:bodyPr/>
          <a:lstStyle/>
          <a:p>
            <a:fld id="{5930C750-AE18-EC43-9491-942A17C3900E}" type="datetimeFigureOut">
              <a:rPr lang="en-US" smtClean="0"/>
              <a:t>2/17/21</a:t>
            </a:fld>
            <a:endParaRPr lang="en-US"/>
          </a:p>
        </p:txBody>
      </p:sp>
      <p:sp>
        <p:nvSpPr>
          <p:cNvPr id="8" name="Footer Placeholder 7">
            <a:extLst>
              <a:ext uri="{FF2B5EF4-FFF2-40B4-BE49-F238E27FC236}">
                <a16:creationId xmlns:a16="http://schemas.microsoft.com/office/drawing/2014/main" id="{20231009-6D5E-9546-AA2F-623451B4571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03EF0D9-3C1D-C545-9699-F4B493874FE4}"/>
              </a:ext>
            </a:extLst>
          </p:cNvPr>
          <p:cNvSpPr>
            <a:spLocks noGrp="1"/>
          </p:cNvSpPr>
          <p:nvPr>
            <p:ph type="sldNum" sz="quarter" idx="12"/>
          </p:nvPr>
        </p:nvSpPr>
        <p:spPr/>
        <p:txBody>
          <a:bodyPr/>
          <a:lstStyle/>
          <a:p>
            <a:fld id="{1A2CFC11-EFDF-2A41-ADA5-A9517D3E7637}" type="slidenum">
              <a:rPr lang="en-US" smtClean="0"/>
              <a:t>‹#›</a:t>
            </a:fld>
            <a:endParaRPr lang="en-US"/>
          </a:p>
        </p:txBody>
      </p:sp>
    </p:spTree>
    <p:extLst>
      <p:ext uri="{BB962C8B-B14F-4D97-AF65-F5344CB8AC3E}">
        <p14:creationId xmlns:p14="http://schemas.microsoft.com/office/powerpoint/2010/main" val="4053244775"/>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EA3C9F-7D12-3545-960E-705A57668C4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7E2C850-D872-A241-B2B2-7623EF39B3D0}"/>
              </a:ext>
            </a:extLst>
          </p:cNvPr>
          <p:cNvSpPr>
            <a:spLocks noGrp="1"/>
          </p:cNvSpPr>
          <p:nvPr>
            <p:ph type="dt" sz="half" idx="10"/>
          </p:nvPr>
        </p:nvSpPr>
        <p:spPr/>
        <p:txBody>
          <a:bodyPr/>
          <a:lstStyle/>
          <a:p>
            <a:fld id="{5930C750-AE18-EC43-9491-942A17C3900E}" type="datetimeFigureOut">
              <a:rPr lang="en-US" smtClean="0"/>
              <a:t>2/17/21</a:t>
            </a:fld>
            <a:endParaRPr lang="en-US"/>
          </a:p>
        </p:txBody>
      </p:sp>
      <p:sp>
        <p:nvSpPr>
          <p:cNvPr id="4" name="Footer Placeholder 3">
            <a:extLst>
              <a:ext uri="{FF2B5EF4-FFF2-40B4-BE49-F238E27FC236}">
                <a16:creationId xmlns:a16="http://schemas.microsoft.com/office/drawing/2014/main" id="{726ADEAC-2CB6-1D4C-A1DB-89C644319E4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9CB009C-E6AF-8948-BA86-4D21DC6559D9}"/>
              </a:ext>
            </a:extLst>
          </p:cNvPr>
          <p:cNvSpPr>
            <a:spLocks noGrp="1"/>
          </p:cNvSpPr>
          <p:nvPr>
            <p:ph type="sldNum" sz="quarter" idx="12"/>
          </p:nvPr>
        </p:nvSpPr>
        <p:spPr/>
        <p:txBody>
          <a:bodyPr/>
          <a:lstStyle/>
          <a:p>
            <a:fld id="{1A2CFC11-EFDF-2A41-ADA5-A9517D3E7637}" type="slidenum">
              <a:rPr lang="en-US" smtClean="0"/>
              <a:t>‹#›</a:t>
            </a:fld>
            <a:endParaRPr lang="en-US"/>
          </a:p>
        </p:txBody>
      </p:sp>
    </p:spTree>
    <p:extLst>
      <p:ext uri="{BB962C8B-B14F-4D97-AF65-F5344CB8AC3E}">
        <p14:creationId xmlns:p14="http://schemas.microsoft.com/office/powerpoint/2010/main" val="764188877"/>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F53CC0B-231A-5D4C-B50C-6990FC9FCC0A}"/>
              </a:ext>
            </a:extLst>
          </p:cNvPr>
          <p:cNvSpPr>
            <a:spLocks noGrp="1"/>
          </p:cNvSpPr>
          <p:nvPr>
            <p:ph type="dt" sz="half" idx="10"/>
          </p:nvPr>
        </p:nvSpPr>
        <p:spPr/>
        <p:txBody>
          <a:bodyPr/>
          <a:lstStyle/>
          <a:p>
            <a:fld id="{5930C750-AE18-EC43-9491-942A17C3900E}" type="datetimeFigureOut">
              <a:rPr lang="en-US" smtClean="0"/>
              <a:t>2/17/21</a:t>
            </a:fld>
            <a:endParaRPr lang="en-US"/>
          </a:p>
        </p:txBody>
      </p:sp>
      <p:sp>
        <p:nvSpPr>
          <p:cNvPr id="3" name="Footer Placeholder 2">
            <a:extLst>
              <a:ext uri="{FF2B5EF4-FFF2-40B4-BE49-F238E27FC236}">
                <a16:creationId xmlns:a16="http://schemas.microsoft.com/office/drawing/2014/main" id="{02100CFF-A594-B745-B588-F3BA499A096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19C5C5C-C143-EF48-8332-547B11A90485}"/>
              </a:ext>
            </a:extLst>
          </p:cNvPr>
          <p:cNvSpPr>
            <a:spLocks noGrp="1"/>
          </p:cNvSpPr>
          <p:nvPr>
            <p:ph type="sldNum" sz="quarter" idx="12"/>
          </p:nvPr>
        </p:nvSpPr>
        <p:spPr/>
        <p:txBody>
          <a:bodyPr/>
          <a:lstStyle/>
          <a:p>
            <a:fld id="{1A2CFC11-EFDF-2A41-ADA5-A9517D3E7637}" type="slidenum">
              <a:rPr lang="en-US" smtClean="0"/>
              <a:t>‹#›</a:t>
            </a:fld>
            <a:endParaRPr lang="en-US"/>
          </a:p>
        </p:txBody>
      </p:sp>
    </p:spTree>
    <p:extLst>
      <p:ext uri="{BB962C8B-B14F-4D97-AF65-F5344CB8AC3E}">
        <p14:creationId xmlns:p14="http://schemas.microsoft.com/office/powerpoint/2010/main" val="3703718587"/>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EE3709-8557-4441-B9CA-E8FD675B9925}"/>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7DD687A9-E73C-3046-B5A2-336EFB280F33}"/>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B2394F4-5E37-0543-873C-271313317AE0}"/>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5BDEB37B-D0FF-554C-9132-939DF04067CB}"/>
              </a:ext>
            </a:extLst>
          </p:cNvPr>
          <p:cNvSpPr>
            <a:spLocks noGrp="1"/>
          </p:cNvSpPr>
          <p:nvPr>
            <p:ph type="dt" sz="half" idx="10"/>
          </p:nvPr>
        </p:nvSpPr>
        <p:spPr/>
        <p:txBody>
          <a:bodyPr/>
          <a:lstStyle/>
          <a:p>
            <a:fld id="{5930C750-AE18-EC43-9491-942A17C3900E}" type="datetimeFigureOut">
              <a:rPr lang="en-US" smtClean="0"/>
              <a:t>2/17/21</a:t>
            </a:fld>
            <a:endParaRPr lang="en-US"/>
          </a:p>
        </p:txBody>
      </p:sp>
      <p:sp>
        <p:nvSpPr>
          <p:cNvPr id="6" name="Footer Placeholder 5">
            <a:extLst>
              <a:ext uri="{FF2B5EF4-FFF2-40B4-BE49-F238E27FC236}">
                <a16:creationId xmlns:a16="http://schemas.microsoft.com/office/drawing/2014/main" id="{69564E33-7C3A-AC43-852C-741F78E4778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BCC0865-940A-904D-B9AC-0CA643A76421}"/>
              </a:ext>
            </a:extLst>
          </p:cNvPr>
          <p:cNvSpPr>
            <a:spLocks noGrp="1"/>
          </p:cNvSpPr>
          <p:nvPr>
            <p:ph type="sldNum" sz="quarter" idx="12"/>
          </p:nvPr>
        </p:nvSpPr>
        <p:spPr/>
        <p:txBody>
          <a:bodyPr/>
          <a:lstStyle/>
          <a:p>
            <a:fld id="{1A2CFC11-EFDF-2A41-ADA5-A9517D3E7637}" type="slidenum">
              <a:rPr lang="en-US" smtClean="0"/>
              <a:t>‹#›</a:t>
            </a:fld>
            <a:endParaRPr lang="en-US"/>
          </a:p>
        </p:txBody>
      </p:sp>
    </p:spTree>
    <p:extLst>
      <p:ext uri="{BB962C8B-B14F-4D97-AF65-F5344CB8AC3E}">
        <p14:creationId xmlns:p14="http://schemas.microsoft.com/office/powerpoint/2010/main" val="2539089739"/>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398B4C-CA29-F543-9801-B1496CEFFC6C}"/>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D1A5EBE1-24FC-C94E-AA4B-9001408B2E14}"/>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9662E6E6-6F35-EC4F-945E-68E3AE21B094}"/>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D7768D57-A3B5-A143-B9A5-1CF5731F6479}"/>
              </a:ext>
            </a:extLst>
          </p:cNvPr>
          <p:cNvSpPr>
            <a:spLocks noGrp="1"/>
          </p:cNvSpPr>
          <p:nvPr>
            <p:ph type="dt" sz="half" idx="10"/>
          </p:nvPr>
        </p:nvSpPr>
        <p:spPr/>
        <p:txBody>
          <a:bodyPr/>
          <a:lstStyle/>
          <a:p>
            <a:fld id="{5930C750-AE18-EC43-9491-942A17C3900E}" type="datetimeFigureOut">
              <a:rPr lang="en-US" smtClean="0"/>
              <a:t>2/17/21</a:t>
            </a:fld>
            <a:endParaRPr lang="en-US"/>
          </a:p>
        </p:txBody>
      </p:sp>
      <p:sp>
        <p:nvSpPr>
          <p:cNvPr id="6" name="Footer Placeholder 5">
            <a:extLst>
              <a:ext uri="{FF2B5EF4-FFF2-40B4-BE49-F238E27FC236}">
                <a16:creationId xmlns:a16="http://schemas.microsoft.com/office/drawing/2014/main" id="{98737337-B90D-8C44-A277-4C9650A0629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A042EDE-4632-9A4D-A4A2-3C40F6CCFC15}"/>
              </a:ext>
            </a:extLst>
          </p:cNvPr>
          <p:cNvSpPr>
            <a:spLocks noGrp="1"/>
          </p:cNvSpPr>
          <p:nvPr>
            <p:ph type="sldNum" sz="quarter" idx="12"/>
          </p:nvPr>
        </p:nvSpPr>
        <p:spPr/>
        <p:txBody>
          <a:bodyPr/>
          <a:lstStyle/>
          <a:p>
            <a:fld id="{1A2CFC11-EFDF-2A41-ADA5-A9517D3E7637}" type="slidenum">
              <a:rPr lang="en-US" smtClean="0"/>
              <a:t>‹#›</a:t>
            </a:fld>
            <a:endParaRPr lang="en-US"/>
          </a:p>
        </p:txBody>
      </p:sp>
    </p:spTree>
    <p:extLst>
      <p:ext uri="{BB962C8B-B14F-4D97-AF65-F5344CB8AC3E}">
        <p14:creationId xmlns:p14="http://schemas.microsoft.com/office/powerpoint/2010/main" val="2205059534"/>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38CFB4-D588-DB43-8329-CFBC4B02A6B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E655D7A-9D50-4C45-9864-6D30EB671FD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880838A-5656-124D-8BF3-1E949074F2B0}"/>
              </a:ext>
            </a:extLst>
          </p:cNvPr>
          <p:cNvSpPr>
            <a:spLocks noGrp="1"/>
          </p:cNvSpPr>
          <p:nvPr>
            <p:ph type="dt" sz="half" idx="10"/>
          </p:nvPr>
        </p:nvSpPr>
        <p:spPr/>
        <p:txBody>
          <a:bodyPr/>
          <a:lstStyle/>
          <a:p>
            <a:fld id="{5930C750-AE18-EC43-9491-942A17C3900E}" type="datetimeFigureOut">
              <a:rPr lang="en-US" smtClean="0"/>
              <a:t>2/17/21</a:t>
            </a:fld>
            <a:endParaRPr lang="en-US"/>
          </a:p>
        </p:txBody>
      </p:sp>
      <p:sp>
        <p:nvSpPr>
          <p:cNvPr id="5" name="Footer Placeholder 4">
            <a:extLst>
              <a:ext uri="{FF2B5EF4-FFF2-40B4-BE49-F238E27FC236}">
                <a16:creationId xmlns:a16="http://schemas.microsoft.com/office/drawing/2014/main" id="{7480D81D-7136-304C-AF23-CB01D64047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E4EAC51-11C7-CB48-B714-9A51BD23FD2D}"/>
              </a:ext>
            </a:extLst>
          </p:cNvPr>
          <p:cNvSpPr>
            <a:spLocks noGrp="1"/>
          </p:cNvSpPr>
          <p:nvPr>
            <p:ph type="sldNum" sz="quarter" idx="12"/>
          </p:nvPr>
        </p:nvSpPr>
        <p:spPr/>
        <p:txBody>
          <a:bodyPr/>
          <a:lstStyle/>
          <a:p>
            <a:fld id="{1A2CFC11-EFDF-2A41-ADA5-A9517D3E7637}" type="slidenum">
              <a:rPr lang="en-US" smtClean="0"/>
              <a:t>‹#›</a:t>
            </a:fld>
            <a:endParaRPr lang="en-US"/>
          </a:p>
        </p:txBody>
      </p:sp>
    </p:spTree>
    <p:extLst>
      <p:ext uri="{BB962C8B-B14F-4D97-AF65-F5344CB8AC3E}">
        <p14:creationId xmlns:p14="http://schemas.microsoft.com/office/powerpoint/2010/main" val="2103098119"/>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A1508CC-25B8-724E-A485-267836A2749D}"/>
              </a:ext>
            </a:extLst>
          </p:cNvPr>
          <p:cNvSpPr>
            <a:spLocks noGrp="1"/>
          </p:cNvSpPr>
          <p:nvPr>
            <p:ph type="title" orient="vert"/>
          </p:nvPr>
        </p:nvSpPr>
        <p:spPr>
          <a:xfrm>
            <a:off x="6543675" y="273844"/>
            <a:ext cx="1971675" cy="4358879"/>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9C475C5-878A-7448-B7EA-5D1929BC113F}"/>
              </a:ext>
            </a:extLst>
          </p:cNvPr>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3A597D-3E63-F34A-85AD-6926329098E8}"/>
              </a:ext>
            </a:extLst>
          </p:cNvPr>
          <p:cNvSpPr>
            <a:spLocks noGrp="1"/>
          </p:cNvSpPr>
          <p:nvPr>
            <p:ph type="dt" sz="half" idx="10"/>
          </p:nvPr>
        </p:nvSpPr>
        <p:spPr/>
        <p:txBody>
          <a:bodyPr/>
          <a:lstStyle/>
          <a:p>
            <a:fld id="{5930C750-AE18-EC43-9491-942A17C3900E}" type="datetimeFigureOut">
              <a:rPr lang="en-US" smtClean="0"/>
              <a:t>2/17/21</a:t>
            </a:fld>
            <a:endParaRPr lang="en-US"/>
          </a:p>
        </p:txBody>
      </p:sp>
      <p:sp>
        <p:nvSpPr>
          <p:cNvPr id="5" name="Footer Placeholder 4">
            <a:extLst>
              <a:ext uri="{FF2B5EF4-FFF2-40B4-BE49-F238E27FC236}">
                <a16:creationId xmlns:a16="http://schemas.microsoft.com/office/drawing/2014/main" id="{7ABA5C80-A328-A84B-A792-F52A97DE38E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AB1AD0C-13B0-7A45-8437-962E89F02FC8}"/>
              </a:ext>
            </a:extLst>
          </p:cNvPr>
          <p:cNvSpPr>
            <a:spLocks noGrp="1"/>
          </p:cNvSpPr>
          <p:nvPr>
            <p:ph type="sldNum" sz="quarter" idx="12"/>
          </p:nvPr>
        </p:nvSpPr>
        <p:spPr/>
        <p:txBody>
          <a:bodyPr/>
          <a:lstStyle/>
          <a:p>
            <a:fld id="{1A2CFC11-EFDF-2A41-ADA5-A9517D3E7637}" type="slidenum">
              <a:rPr lang="en-US" smtClean="0"/>
              <a:t>‹#›</a:t>
            </a:fld>
            <a:endParaRPr lang="en-US"/>
          </a:p>
        </p:txBody>
      </p:sp>
    </p:spTree>
    <p:extLst>
      <p:ext uri="{BB962C8B-B14F-4D97-AF65-F5344CB8AC3E}">
        <p14:creationId xmlns:p14="http://schemas.microsoft.com/office/powerpoint/2010/main" val="1817388469"/>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9" y="1"/>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654108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EBE5339B-726A-CF41-B4A0-6109F9D8F0EB}" type="datetimeFigureOut">
              <a:rPr lang="en-US" altLang="en-US"/>
              <a:pPr/>
              <a:t>2/17/21</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5ED28FB-5F5E-B441-A1E3-774C424C6E37}" type="slidenum">
              <a:rPr lang="en-US" altLang="en-US"/>
              <a:pPr/>
              <a:t>‹#›</a:t>
            </a:fld>
            <a:endParaRPr lang="en-US" altLang="en-US"/>
          </a:p>
        </p:txBody>
      </p:sp>
    </p:spTree>
    <p:extLst>
      <p:ext uri="{BB962C8B-B14F-4D97-AF65-F5344CB8AC3E}">
        <p14:creationId xmlns:p14="http://schemas.microsoft.com/office/powerpoint/2010/main" val="413398456"/>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768351" y="820342"/>
            <a:ext cx="7707313" cy="3677840"/>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14121130"/>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768351" y="820342"/>
            <a:ext cx="7707313" cy="3677840"/>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3995429"/>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336F2EBE-FF5F-4F9D-A3C2-A59A92D7809D}"/>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a:pPr>
                <a:defRPr/>
              </a:pPr>
              <a:t>‹#›</a:t>
            </a:fld>
            <a:endParaRPr lang="en-US" altLang="en-US"/>
          </a:p>
        </p:txBody>
      </p:sp>
    </p:spTree>
    <p:extLst>
      <p:ext uri="{BB962C8B-B14F-4D97-AF65-F5344CB8AC3E}">
        <p14:creationId xmlns:p14="http://schemas.microsoft.com/office/powerpoint/2010/main" val="1076910409"/>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4388"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6"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A6D4A7F0-1138-4608-80AA-D0A6F5D41187}"/>
              </a:ext>
            </a:extLst>
          </p:cNvPr>
          <p:cNvSpPr>
            <a:spLocks noGrp="1" noChangeArrowheads="1"/>
          </p:cNvSpPr>
          <p:nvPr>
            <p:ph type="sldNum" sz="quarter" idx="10"/>
          </p:nvPr>
        </p:nvSpPr>
        <p:spPr>
          <a:ln/>
        </p:spPr>
        <p:txBody>
          <a:bodyPr/>
          <a:lstStyle>
            <a:lvl1pPr>
              <a:defRPr/>
            </a:lvl1pPr>
          </a:lstStyle>
          <a:p>
            <a:pPr>
              <a:defRPr/>
            </a:pPr>
            <a:fld id="{00852D5F-D37B-4E9D-98AD-511A1ABBD6A9}" type="slidenum">
              <a:rPr lang="en-US" altLang="en-US"/>
              <a:pPr>
                <a:defRPr/>
              </a:pPr>
              <a:t>‹#›</a:t>
            </a:fld>
            <a:endParaRPr lang="en-US" altLang="en-US"/>
          </a:p>
        </p:txBody>
      </p:sp>
    </p:spTree>
    <p:extLst>
      <p:ext uri="{BB962C8B-B14F-4D97-AF65-F5344CB8AC3E}">
        <p14:creationId xmlns:p14="http://schemas.microsoft.com/office/powerpoint/2010/main" val="2014963809"/>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6DFCFB3-6710-4DD2-8404-7E55A930F352}"/>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a:pPr>
                <a:defRPr/>
              </a:pPr>
              <a:t>‹#›</a:t>
            </a:fld>
            <a:endParaRPr lang="en-US" altLang="en-US"/>
          </a:p>
        </p:txBody>
      </p:sp>
    </p:spTree>
    <p:extLst>
      <p:ext uri="{BB962C8B-B14F-4D97-AF65-F5344CB8AC3E}">
        <p14:creationId xmlns:p14="http://schemas.microsoft.com/office/powerpoint/2010/main" val="1212849176"/>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161615583"/>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BE8099E-18A5-481A-9697-216087BE0676}"/>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a:pPr>
                <a:defRPr/>
              </a:pPr>
              <a:t>‹#›</a:t>
            </a:fld>
            <a:endParaRPr lang="en-US" altLang="en-US"/>
          </a:p>
        </p:txBody>
      </p:sp>
    </p:spTree>
    <p:extLst>
      <p:ext uri="{BB962C8B-B14F-4D97-AF65-F5344CB8AC3E}">
        <p14:creationId xmlns:p14="http://schemas.microsoft.com/office/powerpoint/2010/main" val="689372025"/>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9"/>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7E2C57D-1205-411A-BA90-DF60A810F6DB}"/>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a:pPr>
                <a:defRPr/>
              </a:pPr>
              <a:t>‹#›</a:t>
            </a:fld>
            <a:endParaRPr lang="en-US" altLang="en-US"/>
          </a:p>
        </p:txBody>
      </p:sp>
    </p:spTree>
    <p:extLst>
      <p:ext uri="{BB962C8B-B14F-4D97-AF65-F5344CB8AC3E}">
        <p14:creationId xmlns:p14="http://schemas.microsoft.com/office/powerpoint/2010/main" val="1497246687"/>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9EB6957-06EE-46F8-A450-3DB417A1F8A6}"/>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a:pPr>
                <a:defRPr/>
              </a:pPr>
              <a:t>‹#›</a:t>
            </a:fld>
            <a:endParaRPr lang="en-US" altLang="en-US"/>
          </a:p>
        </p:txBody>
      </p:sp>
    </p:spTree>
    <p:extLst>
      <p:ext uri="{BB962C8B-B14F-4D97-AF65-F5344CB8AC3E}">
        <p14:creationId xmlns:p14="http://schemas.microsoft.com/office/powerpoint/2010/main" val="3539075099"/>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85C950AD-734E-45C7-8042-5795FFAD6750}"/>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a:pPr>
                <a:defRPr/>
              </a:pPr>
              <a:t>‹#›</a:t>
            </a:fld>
            <a:endParaRPr lang="en-US" altLang="en-US"/>
          </a:p>
        </p:txBody>
      </p:sp>
    </p:spTree>
    <p:extLst>
      <p:ext uri="{BB962C8B-B14F-4D97-AF65-F5344CB8AC3E}">
        <p14:creationId xmlns:p14="http://schemas.microsoft.com/office/powerpoint/2010/main" val="25289170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457200" y="1200150"/>
            <a:ext cx="8229600" cy="3394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7BBC359C-8B98-904F-955B-7B675E601B13}" type="datetimeFigureOut">
              <a:rPr lang="en-US" altLang="en-US"/>
              <a:pPr/>
              <a:t>2/17/21</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9A8E8E7-A6E1-1A4E-BFDF-C30BFEC4FA62}" type="slidenum">
              <a:rPr lang="en-US" altLang="en-US"/>
              <a:pPr/>
              <a:t>‹#›</a:t>
            </a:fld>
            <a:endParaRPr lang="en-US" altLang="en-US"/>
          </a:p>
        </p:txBody>
      </p:sp>
    </p:spTree>
    <p:extLst>
      <p:ext uri="{BB962C8B-B14F-4D97-AF65-F5344CB8AC3E}">
        <p14:creationId xmlns:p14="http://schemas.microsoft.com/office/powerpoint/2010/main" val="321349036"/>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7A7A2CD-B5B0-4CF6-8038-339B0E99E366}"/>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a:pPr>
                <a:defRPr/>
              </a:pPr>
              <a:t>‹#›</a:t>
            </a:fld>
            <a:endParaRPr lang="en-US" altLang="en-US"/>
          </a:p>
        </p:txBody>
      </p:sp>
    </p:spTree>
    <p:extLst>
      <p:ext uri="{BB962C8B-B14F-4D97-AF65-F5344CB8AC3E}">
        <p14:creationId xmlns:p14="http://schemas.microsoft.com/office/powerpoint/2010/main" val="3733537280"/>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4034766053"/>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9" y="0"/>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54268813"/>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768351" y="820342"/>
            <a:ext cx="7707313" cy="3677840"/>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90485231"/>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336F2EBE-FF5F-4F9D-A3C2-A59A92D7809D}"/>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a:pPr>
                <a:defRPr/>
              </a:pPr>
              <a:t>‹#›</a:t>
            </a:fld>
            <a:endParaRPr lang="en-US" altLang="en-US"/>
          </a:p>
        </p:txBody>
      </p:sp>
    </p:spTree>
    <p:extLst>
      <p:ext uri="{BB962C8B-B14F-4D97-AF65-F5344CB8AC3E}">
        <p14:creationId xmlns:p14="http://schemas.microsoft.com/office/powerpoint/2010/main" val="3198589557"/>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4389"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A6D4A7F0-1138-4608-80AA-D0A6F5D41187}"/>
              </a:ext>
            </a:extLst>
          </p:cNvPr>
          <p:cNvSpPr>
            <a:spLocks noGrp="1" noChangeArrowheads="1"/>
          </p:cNvSpPr>
          <p:nvPr>
            <p:ph type="sldNum" sz="quarter" idx="10"/>
          </p:nvPr>
        </p:nvSpPr>
        <p:spPr>
          <a:ln/>
        </p:spPr>
        <p:txBody>
          <a:bodyPr/>
          <a:lstStyle>
            <a:lvl1pPr>
              <a:defRPr/>
            </a:lvl1pPr>
          </a:lstStyle>
          <a:p>
            <a:pPr>
              <a:defRPr/>
            </a:pPr>
            <a:fld id="{00852D5F-D37B-4E9D-98AD-511A1ABBD6A9}" type="slidenum">
              <a:rPr lang="en-US" altLang="en-US"/>
              <a:pPr>
                <a:defRPr/>
              </a:pPr>
              <a:t>‹#›</a:t>
            </a:fld>
            <a:endParaRPr lang="en-US" altLang="en-US"/>
          </a:p>
        </p:txBody>
      </p:sp>
    </p:spTree>
    <p:extLst>
      <p:ext uri="{BB962C8B-B14F-4D97-AF65-F5344CB8AC3E}">
        <p14:creationId xmlns:p14="http://schemas.microsoft.com/office/powerpoint/2010/main" val="4234916573"/>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6DFCFB3-6710-4DD2-8404-7E55A930F352}"/>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a:pPr>
                <a:defRPr/>
              </a:pPr>
              <a:t>‹#›</a:t>
            </a:fld>
            <a:endParaRPr lang="en-US" altLang="en-US"/>
          </a:p>
        </p:txBody>
      </p:sp>
    </p:spTree>
    <p:extLst>
      <p:ext uri="{BB962C8B-B14F-4D97-AF65-F5344CB8AC3E}">
        <p14:creationId xmlns:p14="http://schemas.microsoft.com/office/powerpoint/2010/main" val="1534059553"/>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1994216814"/>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BE8099E-18A5-481A-9697-216087BE0676}"/>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a:pPr>
                <a:defRPr/>
              </a:pPr>
              <a:t>‹#›</a:t>
            </a:fld>
            <a:endParaRPr lang="en-US" altLang="en-US"/>
          </a:p>
        </p:txBody>
      </p:sp>
    </p:spTree>
    <p:extLst>
      <p:ext uri="{BB962C8B-B14F-4D97-AF65-F5344CB8AC3E}">
        <p14:creationId xmlns:p14="http://schemas.microsoft.com/office/powerpoint/2010/main" val="2255681946"/>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7E2C57D-1205-411A-BA90-DF60A810F6DB}"/>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a:pPr>
                <a:defRPr/>
              </a:pPr>
              <a:t>‹#›</a:t>
            </a:fld>
            <a:endParaRPr lang="en-US" altLang="en-US"/>
          </a:p>
        </p:txBody>
      </p:sp>
    </p:spTree>
    <p:extLst>
      <p:ext uri="{BB962C8B-B14F-4D97-AF65-F5344CB8AC3E}">
        <p14:creationId xmlns:p14="http://schemas.microsoft.com/office/powerpoint/2010/main" val="4130590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9" y="0"/>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16966315"/>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9EB6957-06EE-46F8-A450-3DB417A1F8A6}"/>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a:pPr>
                <a:defRPr/>
              </a:pPr>
              <a:t>‹#›</a:t>
            </a:fld>
            <a:endParaRPr lang="en-US" altLang="en-US"/>
          </a:p>
        </p:txBody>
      </p:sp>
    </p:spTree>
    <p:extLst>
      <p:ext uri="{BB962C8B-B14F-4D97-AF65-F5344CB8AC3E}">
        <p14:creationId xmlns:p14="http://schemas.microsoft.com/office/powerpoint/2010/main" val="2121748117"/>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85C950AD-734E-45C7-8042-5795FFAD6750}"/>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a:pPr>
                <a:defRPr/>
              </a:pPr>
              <a:t>‹#›</a:t>
            </a:fld>
            <a:endParaRPr lang="en-US" altLang="en-US"/>
          </a:p>
        </p:txBody>
      </p:sp>
    </p:spTree>
    <p:extLst>
      <p:ext uri="{BB962C8B-B14F-4D97-AF65-F5344CB8AC3E}">
        <p14:creationId xmlns:p14="http://schemas.microsoft.com/office/powerpoint/2010/main" val="2782833232"/>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7A7A2CD-B5B0-4CF6-8038-339B0E99E366}"/>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a:pPr>
                <a:defRPr/>
              </a:pPr>
              <a:t>‹#›</a:t>
            </a:fld>
            <a:endParaRPr lang="en-US" altLang="en-US"/>
          </a:p>
        </p:txBody>
      </p:sp>
    </p:spTree>
    <p:extLst>
      <p:ext uri="{BB962C8B-B14F-4D97-AF65-F5344CB8AC3E}">
        <p14:creationId xmlns:p14="http://schemas.microsoft.com/office/powerpoint/2010/main" val="1165554653"/>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25915674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6.xml"/><Relationship Id="rId13" Type="http://schemas.openxmlformats.org/officeDocument/2006/relationships/theme" Target="../theme/theme2.xml"/><Relationship Id="rId3" Type="http://schemas.openxmlformats.org/officeDocument/2006/relationships/slideLayout" Target="../slideLayouts/slideLayout11.xml"/><Relationship Id="rId7" Type="http://schemas.openxmlformats.org/officeDocument/2006/relationships/slideLayout" Target="../slideLayouts/slideLayout15.xml"/><Relationship Id="rId12" Type="http://schemas.openxmlformats.org/officeDocument/2006/relationships/slideLayout" Target="../slideLayouts/slideLayout20.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11" Type="http://schemas.openxmlformats.org/officeDocument/2006/relationships/slideLayout" Target="../slideLayouts/slideLayout19.xml"/><Relationship Id="rId5" Type="http://schemas.openxmlformats.org/officeDocument/2006/relationships/slideLayout" Target="../slideLayouts/slideLayout13.xml"/><Relationship Id="rId10" Type="http://schemas.openxmlformats.org/officeDocument/2006/relationships/slideLayout" Target="../slideLayouts/slideLayout18.xml"/><Relationship Id="rId4" Type="http://schemas.openxmlformats.org/officeDocument/2006/relationships/slideLayout" Target="../slideLayouts/slideLayout12.xml"/><Relationship Id="rId9" Type="http://schemas.openxmlformats.org/officeDocument/2006/relationships/slideLayout" Target="../slideLayouts/slideLayout17.xml"/><Relationship Id="rId14" Type="http://schemas.openxmlformats.org/officeDocument/2006/relationships/image" Target="../media/image2.jpe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theme" Target="../theme/theme3.xml"/><Relationship Id="rId3" Type="http://schemas.openxmlformats.org/officeDocument/2006/relationships/slideLayout" Target="../slideLayouts/slideLayout23.xml"/><Relationship Id="rId7" Type="http://schemas.openxmlformats.org/officeDocument/2006/relationships/slideLayout" Target="../slideLayouts/slideLayout27.xml"/><Relationship Id="rId12" Type="http://schemas.openxmlformats.org/officeDocument/2006/relationships/slideLayout" Target="../slideLayouts/slideLayout32.xml"/><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5" Type="http://schemas.openxmlformats.org/officeDocument/2006/relationships/slideLayout" Target="../slideLayouts/slideLayout25.xml"/><Relationship Id="rId10" Type="http://schemas.openxmlformats.org/officeDocument/2006/relationships/slideLayout" Target="../slideLayouts/slideLayout30.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image" Target="../media/image2.jpe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theme" Target="../theme/theme4.xml"/><Relationship Id="rId3" Type="http://schemas.openxmlformats.org/officeDocument/2006/relationships/slideLayout" Target="../slideLayouts/slideLayout35.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2" Type="http://schemas.openxmlformats.org/officeDocument/2006/relationships/slideLayout" Target="../slideLayouts/slideLayout34.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5" Type="http://schemas.openxmlformats.org/officeDocument/2006/relationships/slideLayout" Target="../slideLayouts/slideLayout37.xml"/><Relationship Id="rId10" Type="http://schemas.openxmlformats.org/officeDocument/2006/relationships/slideLayout" Target="../slideLayouts/slideLayout42.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image" Target="../media/image2.jpe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slideLayout" Target="../slideLayouts/slideLayout57.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slideLayout" Target="../slideLayouts/slideLayout56.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5" Type="http://schemas.openxmlformats.org/officeDocument/2006/relationships/image" Target="../media/image2.jpeg"/><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 Id="rId14"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5.xml"/><Relationship Id="rId3" Type="http://schemas.openxmlformats.org/officeDocument/2006/relationships/slideLayout" Target="../slideLayouts/slideLayout60.xml"/><Relationship Id="rId7" Type="http://schemas.openxmlformats.org/officeDocument/2006/relationships/slideLayout" Target="../slideLayouts/slideLayout64.xml"/><Relationship Id="rId12" Type="http://schemas.openxmlformats.org/officeDocument/2006/relationships/theme" Target="../theme/theme6.xml"/><Relationship Id="rId2" Type="http://schemas.openxmlformats.org/officeDocument/2006/relationships/slideLayout" Target="../slideLayouts/slideLayout59.xml"/><Relationship Id="rId1" Type="http://schemas.openxmlformats.org/officeDocument/2006/relationships/slideLayout" Target="../slideLayouts/slideLayout58.xml"/><Relationship Id="rId6" Type="http://schemas.openxmlformats.org/officeDocument/2006/relationships/slideLayout" Target="../slideLayouts/slideLayout63.xml"/><Relationship Id="rId11" Type="http://schemas.openxmlformats.org/officeDocument/2006/relationships/slideLayout" Target="../slideLayouts/slideLayout68.xml"/><Relationship Id="rId5" Type="http://schemas.openxmlformats.org/officeDocument/2006/relationships/slideLayout" Target="../slideLayouts/slideLayout62.xml"/><Relationship Id="rId10" Type="http://schemas.openxmlformats.org/officeDocument/2006/relationships/slideLayout" Target="../slideLayouts/slideLayout67.xml"/><Relationship Id="rId4" Type="http://schemas.openxmlformats.org/officeDocument/2006/relationships/slideLayout" Target="../slideLayouts/slideLayout61.xml"/><Relationship Id="rId9" Type="http://schemas.openxmlformats.org/officeDocument/2006/relationships/slideLayout" Target="../slideLayouts/slideLayout6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6.xml"/><Relationship Id="rId13" Type="http://schemas.openxmlformats.org/officeDocument/2006/relationships/slideLayout" Target="../slideLayouts/slideLayout81.xml"/><Relationship Id="rId3" Type="http://schemas.openxmlformats.org/officeDocument/2006/relationships/slideLayout" Target="../slideLayouts/slideLayout71.xml"/><Relationship Id="rId7" Type="http://schemas.openxmlformats.org/officeDocument/2006/relationships/slideLayout" Target="../slideLayouts/slideLayout75.xml"/><Relationship Id="rId12" Type="http://schemas.openxmlformats.org/officeDocument/2006/relationships/slideLayout" Target="../slideLayouts/slideLayout80.xml"/><Relationship Id="rId2" Type="http://schemas.openxmlformats.org/officeDocument/2006/relationships/slideLayout" Target="../slideLayouts/slideLayout70.xml"/><Relationship Id="rId1" Type="http://schemas.openxmlformats.org/officeDocument/2006/relationships/slideLayout" Target="../slideLayouts/slideLayout69.xml"/><Relationship Id="rId6" Type="http://schemas.openxmlformats.org/officeDocument/2006/relationships/slideLayout" Target="../slideLayouts/slideLayout74.xml"/><Relationship Id="rId11" Type="http://schemas.openxmlformats.org/officeDocument/2006/relationships/slideLayout" Target="../slideLayouts/slideLayout79.xml"/><Relationship Id="rId5" Type="http://schemas.openxmlformats.org/officeDocument/2006/relationships/slideLayout" Target="../slideLayouts/slideLayout73.xml"/><Relationship Id="rId15" Type="http://schemas.openxmlformats.org/officeDocument/2006/relationships/image" Target="../media/image2.jpeg"/><Relationship Id="rId10" Type="http://schemas.openxmlformats.org/officeDocument/2006/relationships/slideLayout" Target="../slideLayouts/slideLayout78.xml"/><Relationship Id="rId4" Type="http://schemas.openxmlformats.org/officeDocument/2006/relationships/slideLayout" Target="../slideLayouts/slideLayout72.xml"/><Relationship Id="rId9" Type="http://schemas.openxmlformats.org/officeDocument/2006/relationships/slideLayout" Target="../slideLayouts/slideLayout77.xml"/><Relationship Id="rId14"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89.xml"/><Relationship Id="rId13" Type="http://schemas.openxmlformats.org/officeDocument/2006/relationships/theme" Target="../theme/theme8.xml"/><Relationship Id="rId3" Type="http://schemas.openxmlformats.org/officeDocument/2006/relationships/slideLayout" Target="../slideLayouts/slideLayout84.xml"/><Relationship Id="rId7" Type="http://schemas.openxmlformats.org/officeDocument/2006/relationships/slideLayout" Target="../slideLayouts/slideLayout88.xml"/><Relationship Id="rId12" Type="http://schemas.openxmlformats.org/officeDocument/2006/relationships/slideLayout" Target="../slideLayouts/slideLayout93.xml"/><Relationship Id="rId2" Type="http://schemas.openxmlformats.org/officeDocument/2006/relationships/slideLayout" Target="../slideLayouts/slideLayout83.xml"/><Relationship Id="rId1" Type="http://schemas.openxmlformats.org/officeDocument/2006/relationships/slideLayout" Target="../slideLayouts/slideLayout82.xml"/><Relationship Id="rId6" Type="http://schemas.openxmlformats.org/officeDocument/2006/relationships/slideLayout" Target="../slideLayouts/slideLayout87.xml"/><Relationship Id="rId11" Type="http://schemas.openxmlformats.org/officeDocument/2006/relationships/slideLayout" Target="../slideLayouts/slideLayout92.xml"/><Relationship Id="rId5" Type="http://schemas.openxmlformats.org/officeDocument/2006/relationships/slideLayout" Target="../slideLayouts/slideLayout86.xml"/><Relationship Id="rId10" Type="http://schemas.openxmlformats.org/officeDocument/2006/relationships/slideLayout" Target="../slideLayouts/slideLayout91.xml"/><Relationship Id="rId4" Type="http://schemas.openxmlformats.org/officeDocument/2006/relationships/slideLayout" Target="../slideLayouts/slideLayout85.xml"/><Relationship Id="rId9" Type="http://schemas.openxmlformats.org/officeDocument/2006/relationships/slideLayout" Target="../slideLayouts/slideLayout90.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9" name="TextBox 11"/>
          <p:cNvSpPr txBox="1">
            <a:spLocks noChangeArrowheads="1"/>
          </p:cNvSpPr>
          <p:nvPr userDrawn="1"/>
        </p:nvSpPr>
        <p:spPr bwMode="auto">
          <a:xfrm>
            <a:off x="255588" y="4695825"/>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1050" b="1">
                <a:solidFill>
                  <a:schemeClr val="bg1"/>
                </a:solidFill>
              </a:rPr>
              <a:pPr marL="0" marR="0" indent="0" algn="l" defTabSz="457200" rtl="0" eaLnBrk="1" fontAlgn="base" latinLnBrk="0" hangingPunct="1">
                <a:lnSpc>
                  <a:spcPct val="100000"/>
                </a:lnSpc>
                <a:spcBef>
                  <a:spcPct val="0"/>
                </a:spcBef>
                <a:spcAft>
                  <a:spcPct val="0"/>
                </a:spcAft>
                <a:buClrTx/>
                <a:buSzTx/>
                <a:buFontTx/>
                <a:buNone/>
                <a:tabLst/>
                <a:defRPr/>
              </a:pPr>
              <a:t>‹#›</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Introduction to Databases (S21): </a:t>
            </a:r>
            <a:r>
              <a:rPr lang="en-US" altLang="en-US" sz="1050" i="1" dirty="0">
                <a:solidFill>
                  <a:schemeClr val="bg1"/>
                </a:solidFill>
              </a:rPr>
              <a:t>Lecture 6: </a:t>
            </a:r>
            <a:r>
              <a:rPr lang="en-US" altLang="en-US" sz="1050" i="1" dirty="0" err="1">
                <a:solidFill>
                  <a:schemeClr val="bg1"/>
                </a:solidFill>
              </a:rPr>
              <a:t>ER_SQL_Final_Project</a:t>
            </a:r>
            <a:br>
              <a:rPr lang="en-US" altLang="en-US" sz="1050" i="1" dirty="0">
                <a:solidFill>
                  <a:schemeClr val="bg1"/>
                </a:solidFill>
              </a:rPr>
            </a:br>
            <a:r>
              <a:rPr lang="de-DE" altLang="en-US" sz="900" i="1" dirty="0">
                <a:solidFill>
                  <a:schemeClr val="bg1"/>
                </a:solidFill>
              </a:rPr>
              <a:t>© Donald F. Ferguson, 2020</a:t>
            </a:r>
            <a:endParaRPr lang="en-US" altLang="en-US" sz="900" i="1" dirty="0">
              <a:solidFill>
                <a:schemeClr val="bg1"/>
              </a:solidFill>
            </a:endParaRPr>
          </a:p>
        </p:txBody>
      </p:sp>
      <p:pic>
        <p:nvPicPr>
          <p:cNvPr id="12" name="Picture 10"/>
          <p:cNvPicPr>
            <a:picLocks noChangeAspect="1"/>
          </p:cNvPicPr>
          <p:nvPr userDrawn="1"/>
        </p:nvPicPr>
        <p:blipFill>
          <a:blip r:embed="rId10">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Tree>
  </p:cSld>
  <p:clrMap bg1="lt1" tx1="dk1" bg2="lt2" tx2="dk2" accent1="accent1" accent2="accent2" accent3="accent3" accent4="accent4" accent5="accent5" accent6="accent6" hlink="hlink" folHlink="folHlink"/>
  <p:sldLayoutIdLst>
    <p:sldLayoutId id="2147493469" r:id="rId1"/>
    <p:sldLayoutId id="2147493474" r:id="rId2"/>
    <p:sldLayoutId id="2147493586" r:id="rId3"/>
    <p:sldLayoutId id="2147493478" r:id="rId4"/>
    <p:sldLayoutId id="2147493475" r:id="rId5"/>
    <p:sldLayoutId id="2147493476" r:id="rId6"/>
    <p:sldLayoutId id="2147493477" r:id="rId7"/>
    <p:sldLayoutId id="2147493494" r:id="rId8"/>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6112478-D9B7-4D0D-ADE5-62D5EFAAFBBF}"/>
              </a:ext>
            </a:extLst>
          </p:cNvPr>
          <p:cNvSpPr>
            <a:spLocks noGrp="1" noChangeArrowheads="1"/>
          </p:cNvSpPr>
          <p:nvPr>
            <p:ph type="body" idx="1"/>
          </p:nvPr>
        </p:nvSpPr>
        <p:spPr bwMode="auto">
          <a:xfrm>
            <a:off x="768351" y="820342"/>
            <a:ext cx="7707313"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rgbClr val="002060"/>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userDrawn="1"/>
        </p:nvSpPr>
        <p:spPr bwMode="auto">
          <a:xfrm>
            <a:off x="4512846" y="4960144"/>
            <a:ext cx="381835"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3.</a:t>
            </a:r>
            <a:fld id="{669DE52E-05EC-4487-BE79-3F9A6A9F8797}"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362D880-06BD-4D02-876C-3226AC8E6F10}"/>
              </a:ext>
            </a:extLst>
          </p:cNvPr>
          <p:cNvSpPr>
            <a:spLocks/>
          </p:cNvSpPr>
          <p:nvPr/>
        </p:nvSpPr>
        <p:spPr bwMode="auto">
          <a:xfrm>
            <a:off x="8916988" y="4083844"/>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0" name="Picture 8" descr="Cover-6Ed"/>
          <p:cNvPicPr>
            <a:picLocks noChangeAspect="1" noChangeArrowheads="1"/>
          </p:cNvPicPr>
          <p:nvPr userDrawn="1"/>
        </p:nvPicPr>
        <p:blipFill>
          <a:blip r:embed="rId14"/>
          <a:stretch>
            <a:fillRect/>
          </a:stretch>
        </p:blipFill>
        <p:spPr bwMode="auto">
          <a:xfrm>
            <a:off x="5546" y="1"/>
            <a:ext cx="742012" cy="71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60915283"/>
      </p:ext>
    </p:extLst>
  </p:cSld>
  <p:clrMap bg1="lt1" tx1="dk1" bg2="lt2" tx2="dk2" accent1="accent1" accent2="accent2" accent3="accent3" accent4="accent4" accent5="accent5" accent6="accent6" hlink="hlink" folHlink="folHlink"/>
  <p:sldLayoutIdLst>
    <p:sldLayoutId id="2147493628" r:id="rId1"/>
    <p:sldLayoutId id="2147493629" r:id="rId2"/>
    <p:sldLayoutId id="2147493630" r:id="rId3"/>
    <p:sldLayoutId id="2147493631" r:id="rId4"/>
    <p:sldLayoutId id="2147493632" r:id="rId5"/>
    <p:sldLayoutId id="2147493633" r:id="rId6"/>
    <p:sldLayoutId id="2147493634" r:id="rId7"/>
    <p:sldLayoutId id="2147493635" r:id="rId8"/>
    <p:sldLayoutId id="2147493636" r:id="rId9"/>
    <p:sldLayoutId id="2147493637" r:id="rId10"/>
    <p:sldLayoutId id="2147493638" r:id="rId11"/>
    <p:sldLayoutId id="2147493639" r:id="rId12"/>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95000"/>
        <a:buFont typeface="Monotype Sorts" pitchFamily="-65" charset="2"/>
        <a:buChar char="l"/>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6112478-D9B7-4D0D-ADE5-62D5EFAAFBBF}"/>
              </a:ext>
            </a:extLst>
          </p:cNvPr>
          <p:cNvSpPr>
            <a:spLocks noGrp="1" noChangeArrowheads="1"/>
          </p:cNvSpPr>
          <p:nvPr>
            <p:ph type="body" idx="1"/>
          </p:nvPr>
        </p:nvSpPr>
        <p:spPr bwMode="auto">
          <a:xfrm>
            <a:off x="747559" y="820342"/>
            <a:ext cx="7728105"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rgbClr val="002060"/>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userDrawn="1"/>
        </p:nvSpPr>
        <p:spPr bwMode="auto">
          <a:xfrm>
            <a:off x="4512847" y="4960144"/>
            <a:ext cx="381835"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4.</a:t>
            </a:r>
            <a:fld id="{669DE52E-05EC-4487-BE79-3F9A6A9F8797}"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362D880-06BD-4D02-876C-3226AC8E6F10}"/>
              </a:ext>
            </a:extLst>
          </p:cNvPr>
          <p:cNvSpPr>
            <a:spLocks/>
          </p:cNvSpPr>
          <p:nvPr/>
        </p:nvSpPr>
        <p:spPr bwMode="auto">
          <a:xfrm>
            <a:off x="8916988" y="4083844"/>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0" name="Picture 8" descr="Cover-6Ed"/>
          <p:cNvPicPr>
            <a:picLocks noChangeAspect="1" noChangeArrowheads="1"/>
          </p:cNvPicPr>
          <p:nvPr userDrawn="1"/>
        </p:nvPicPr>
        <p:blipFill>
          <a:blip r:embed="rId14"/>
          <a:stretch>
            <a:fillRect/>
          </a:stretch>
        </p:blipFill>
        <p:spPr bwMode="auto">
          <a:xfrm>
            <a:off x="5546" y="1"/>
            <a:ext cx="742012" cy="71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25166097"/>
      </p:ext>
    </p:extLst>
  </p:cSld>
  <p:clrMap bg1="lt1" tx1="dk1" bg2="lt2" tx2="dk2" accent1="accent1" accent2="accent2" accent3="accent3" accent4="accent4" accent5="accent5" accent6="accent6" hlink="hlink" folHlink="folHlink"/>
  <p:sldLayoutIdLst>
    <p:sldLayoutId id="2147493667" r:id="rId1"/>
    <p:sldLayoutId id="2147493668" r:id="rId2"/>
    <p:sldLayoutId id="2147493669" r:id="rId3"/>
    <p:sldLayoutId id="2147493670" r:id="rId4"/>
    <p:sldLayoutId id="2147493671" r:id="rId5"/>
    <p:sldLayoutId id="2147493672" r:id="rId6"/>
    <p:sldLayoutId id="2147493673" r:id="rId7"/>
    <p:sldLayoutId id="2147493674" r:id="rId8"/>
    <p:sldLayoutId id="2147493675" r:id="rId9"/>
    <p:sldLayoutId id="2147493676" r:id="rId10"/>
    <p:sldLayoutId id="2147493677" r:id="rId11"/>
    <p:sldLayoutId id="2147493678" r:id="rId12"/>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95000"/>
        <a:buFont typeface="Monotype Sorts" pitchFamily="-65" charset="2"/>
        <a:buChar char="l"/>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6112478-D9B7-4D0D-ADE5-62D5EFAAFBBF}"/>
              </a:ext>
            </a:extLst>
          </p:cNvPr>
          <p:cNvSpPr>
            <a:spLocks noGrp="1" noChangeArrowheads="1"/>
          </p:cNvSpPr>
          <p:nvPr>
            <p:ph type="body" idx="1"/>
          </p:nvPr>
        </p:nvSpPr>
        <p:spPr bwMode="auto">
          <a:xfrm>
            <a:off x="747559" y="820342"/>
            <a:ext cx="7728105"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rgbClr val="002060"/>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6762750" y="4960144"/>
            <a:ext cx="2381250" cy="207749"/>
          </a:xfrm>
          <a:prstGeom prst="rect">
            <a:avLst/>
          </a:prstGeom>
          <a:noFill/>
          <a:ln>
            <a:noFill/>
          </a:ln>
          <a:extLst>
            <a:ext uri="{909E8E84-426E-40dd-AFC4-6F175D3DCCD1}"/>
            <a:ext uri="{91240B29-F687-4f45-9708-019B960494DF}"/>
          </a:extLst>
        </p:spPr>
        <p:txBody>
          <a:bodyPr wrap="squar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userDrawn="1"/>
        </p:nvSpPr>
        <p:spPr bwMode="auto">
          <a:xfrm>
            <a:off x="4512847" y="4960144"/>
            <a:ext cx="381835"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5.</a:t>
            </a:r>
            <a:fld id="{669DE52E-05EC-4487-BE79-3F9A6A9F8797}"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362D880-06BD-4D02-876C-3226AC8E6F10}"/>
              </a:ext>
            </a:extLst>
          </p:cNvPr>
          <p:cNvSpPr>
            <a:spLocks/>
          </p:cNvSpPr>
          <p:nvPr/>
        </p:nvSpPr>
        <p:spPr bwMode="auto">
          <a:xfrm>
            <a:off x="8916988" y="4083844"/>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0" name="Picture 8" descr="Cover-6Ed"/>
          <p:cNvPicPr>
            <a:picLocks noChangeAspect="1" noChangeArrowheads="1"/>
          </p:cNvPicPr>
          <p:nvPr userDrawn="1"/>
        </p:nvPicPr>
        <p:blipFill>
          <a:blip r:embed="rId14"/>
          <a:stretch>
            <a:fillRect/>
          </a:stretch>
        </p:blipFill>
        <p:spPr bwMode="auto">
          <a:xfrm>
            <a:off x="5546" y="1"/>
            <a:ext cx="742012" cy="71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98764965"/>
      </p:ext>
    </p:extLst>
  </p:cSld>
  <p:clrMap bg1="lt1" tx1="dk1" bg2="lt2" tx2="dk2" accent1="accent1" accent2="accent2" accent3="accent3" accent4="accent4" accent5="accent5" accent6="accent6" hlink="hlink" folHlink="folHlink"/>
  <p:sldLayoutIdLst>
    <p:sldLayoutId id="2147493696" r:id="rId1"/>
    <p:sldLayoutId id="2147493697" r:id="rId2"/>
    <p:sldLayoutId id="2147493698" r:id="rId3"/>
    <p:sldLayoutId id="2147493699" r:id="rId4"/>
    <p:sldLayoutId id="2147493700" r:id="rId5"/>
    <p:sldLayoutId id="2147493701" r:id="rId6"/>
    <p:sldLayoutId id="2147493702" r:id="rId7"/>
    <p:sldLayoutId id="2147493703" r:id="rId8"/>
    <p:sldLayoutId id="2147493704" r:id="rId9"/>
    <p:sldLayoutId id="2147493705" r:id="rId10"/>
    <p:sldLayoutId id="2147493706" r:id="rId11"/>
    <p:sldLayoutId id="2147493707" r:id="rId12"/>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95000"/>
        <a:buFont typeface="Monotype Sorts" pitchFamily="-65" charset="2"/>
        <a:buChar char="l"/>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6112478-D9B7-4D0D-ADE5-62D5EFAAFBBF}"/>
              </a:ext>
            </a:extLst>
          </p:cNvPr>
          <p:cNvSpPr>
            <a:spLocks noGrp="1" noChangeArrowheads="1"/>
          </p:cNvSpPr>
          <p:nvPr>
            <p:ph type="body" idx="1"/>
          </p:nvPr>
        </p:nvSpPr>
        <p:spPr bwMode="auto">
          <a:xfrm>
            <a:off x="768351" y="820342"/>
            <a:ext cx="7707313"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rgbClr val="002060"/>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userDrawn="1"/>
        </p:nvSpPr>
        <p:spPr bwMode="auto">
          <a:xfrm>
            <a:off x="4512847" y="4960144"/>
            <a:ext cx="381835"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6.</a:t>
            </a:r>
            <a:fld id="{669DE52E-05EC-4487-BE79-3F9A6A9F8797}"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362D880-06BD-4D02-876C-3226AC8E6F10}"/>
              </a:ext>
            </a:extLst>
          </p:cNvPr>
          <p:cNvSpPr>
            <a:spLocks/>
          </p:cNvSpPr>
          <p:nvPr/>
        </p:nvSpPr>
        <p:spPr bwMode="auto">
          <a:xfrm>
            <a:off x="8916988" y="4083844"/>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0" name="Picture 8" descr="Cover-6Ed"/>
          <p:cNvPicPr>
            <a:picLocks noChangeAspect="1" noChangeArrowheads="1"/>
          </p:cNvPicPr>
          <p:nvPr userDrawn="1"/>
        </p:nvPicPr>
        <p:blipFill>
          <a:blip r:embed="rId15"/>
          <a:stretch>
            <a:fillRect/>
          </a:stretch>
        </p:blipFill>
        <p:spPr bwMode="auto">
          <a:xfrm>
            <a:off x="5546" y="1"/>
            <a:ext cx="742012" cy="71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0989390"/>
      </p:ext>
    </p:extLst>
  </p:cSld>
  <p:clrMap bg1="lt1" tx1="dk1" bg2="lt2" tx2="dk2" accent1="accent1" accent2="accent2" accent3="accent3" accent4="accent4" accent5="accent5" accent6="accent6" hlink="hlink" folHlink="folHlink"/>
  <p:sldLayoutIdLst>
    <p:sldLayoutId id="2147493709" r:id="rId1"/>
    <p:sldLayoutId id="2147493710" r:id="rId2"/>
    <p:sldLayoutId id="2147493711" r:id="rId3"/>
    <p:sldLayoutId id="2147493712" r:id="rId4"/>
    <p:sldLayoutId id="2147493713" r:id="rId5"/>
    <p:sldLayoutId id="2147493714" r:id="rId6"/>
    <p:sldLayoutId id="2147493715" r:id="rId7"/>
    <p:sldLayoutId id="2147493716" r:id="rId8"/>
    <p:sldLayoutId id="2147493717" r:id="rId9"/>
    <p:sldLayoutId id="2147493718" r:id="rId10"/>
    <p:sldLayoutId id="2147493719" r:id="rId11"/>
    <p:sldLayoutId id="2147493720" r:id="rId12"/>
    <p:sldLayoutId id="2147493721" r:id="rId13"/>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10000"/>
        <a:buFont typeface="Wingdings" panose="05000000000000000000" pitchFamily="2" charset="2"/>
        <a:buChar char="§"/>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110000"/>
        <a:buFont typeface="Arial" panose="020B0604020202020204" pitchFamily="34" charset="0"/>
        <a:buChar char="•"/>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ingdings" panose="05000000000000000000" pitchFamily="2" charset="2"/>
        <a:buChar char="§"/>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Arial" panose="020B0604020202020204" pitchFamily="34"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Font typeface="Wingdings" panose="05000000000000000000" pitchFamily="2" charset="2"/>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F310981-2FFD-754A-BD07-0FA7A8DBAA32}"/>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D6A86A5-2AA3-2140-9A6E-48DBFBCD0B1A}"/>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623C510-4132-CD46-843D-6B4391ACFF7C}"/>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5930C750-AE18-EC43-9491-942A17C3900E}" type="datetimeFigureOut">
              <a:rPr lang="en-US" smtClean="0"/>
              <a:t>2/17/21</a:t>
            </a:fld>
            <a:endParaRPr lang="en-US"/>
          </a:p>
        </p:txBody>
      </p:sp>
      <p:sp>
        <p:nvSpPr>
          <p:cNvPr id="5" name="Footer Placeholder 4">
            <a:extLst>
              <a:ext uri="{FF2B5EF4-FFF2-40B4-BE49-F238E27FC236}">
                <a16:creationId xmlns:a16="http://schemas.microsoft.com/office/drawing/2014/main" id="{0C9EA088-8C7C-3C4A-8B72-0C34ED585526}"/>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15F9200-B4E2-B04D-830A-D00CCD0E5513}"/>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1A2CFC11-EFDF-2A41-ADA5-A9517D3E7637}" type="slidenum">
              <a:rPr lang="en-US" smtClean="0"/>
              <a:t>‹#›</a:t>
            </a:fld>
            <a:endParaRPr lang="en-US"/>
          </a:p>
        </p:txBody>
      </p:sp>
    </p:spTree>
    <p:extLst>
      <p:ext uri="{BB962C8B-B14F-4D97-AF65-F5344CB8AC3E}">
        <p14:creationId xmlns:p14="http://schemas.microsoft.com/office/powerpoint/2010/main" val="3323063715"/>
      </p:ext>
    </p:extLst>
  </p:cSld>
  <p:clrMap bg1="lt1" tx1="dk1" bg2="lt2" tx2="dk2" accent1="accent1" accent2="accent2" accent3="accent3" accent4="accent4" accent5="accent5" accent6="accent6" hlink="hlink" folHlink="folHlink"/>
  <p:sldLayoutIdLst>
    <p:sldLayoutId id="2147493723" r:id="rId1"/>
    <p:sldLayoutId id="2147493724" r:id="rId2"/>
    <p:sldLayoutId id="2147493725" r:id="rId3"/>
    <p:sldLayoutId id="2147493726" r:id="rId4"/>
    <p:sldLayoutId id="2147493727" r:id="rId5"/>
    <p:sldLayoutId id="2147493728" r:id="rId6"/>
    <p:sldLayoutId id="2147493729" r:id="rId7"/>
    <p:sldLayoutId id="2147493730" r:id="rId8"/>
    <p:sldLayoutId id="2147493731" r:id="rId9"/>
    <p:sldLayoutId id="2147493732" r:id="rId10"/>
    <p:sldLayoutId id="2147493733"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6112478-D9B7-4D0D-ADE5-62D5EFAAFBBF}"/>
              </a:ext>
            </a:extLst>
          </p:cNvPr>
          <p:cNvSpPr>
            <a:spLocks noGrp="1" noChangeArrowheads="1"/>
          </p:cNvSpPr>
          <p:nvPr>
            <p:ph type="body" idx="1"/>
          </p:nvPr>
        </p:nvSpPr>
        <p:spPr bwMode="auto">
          <a:xfrm>
            <a:off x="768351" y="820342"/>
            <a:ext cx="7707313"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rgbClr val="002060"/>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7025878" y="4960145"/>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userDrawn="1"/>
        </p:nvSpPr>
        <p:spPr bwMode="auto">
          <a:xfrm>
            <a:off x="4512846" y="4960145"/>
            <a:ext cx="381836"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6.</a:t>
            </a:r>
            <a:fld id="{669DE52E-05EC-4487-BE79-3F9A6A9F8797}"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1" y="4960145"/>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362D880-06BD-4D02-876C-3226AC8E6F10}"/>
              </a:ext>
            </a:extLst>
          </p:cNvPr>
          <p:cNvSpPr>
            <a:spLocks/>
          </p:cNvSpPr>
          <p:nvPr/>
        </p:nvSpPr>
        <p:spPr bwMode="auto">
          <a:xfrm>
            <a:off x="8916988" y="4083845"/>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sz="1350"/>
          </a:p>
        </p:txBody>
      </p:sp>
      <p:pic>
        <p:nvPicPr>
          <p:cNvPr id="10" name="Picture 8" descr="Cover-6Ed"/>
          <p:cNvPicPr>
            <a:picLocks noChangeAspect="1" noChangeArrowheads="1"/>
          </p:cNvPicPr>
          <p:nvPr userDrawn="1"/>
        </p:nvPicPr>
        <p:blipFill>
          <a:blip r:embed="rId15"/>
          <a:stretch>
            <a:fillRect/>
          </a:stretch>
        </p:blipFill>
        <p:spPr bwMode="auto">
          <a:xfrm>
            <a:off x="5547" y="1"/>
            <a:ext cx="742012" cy="71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22980907"/>
      </p:ext>
    </p:extLst>
  </p:cSld>
  <p:clrMap bg1="lt1" tx1="dk1" bg2="lt2" tx2="dk2" accent1="accent1" accent2="accent2" accent3="accent3" accent4="accent4" accent5="accent5" accent6="accent6" hlink="hlink" folHlink="folHlink"/>
  <p:sldLayoutIdLst>
    <p:sldLayoutId id="2147493735" r:id="rId1"/>
    <p:sldLayoutId id="2147493736" r:id="rId2"/>
    <p:sldLayoutId id="2147493737" r:id="rId3"/>
    <p:sldLayoutId id="2147493738" r:id="rId4"/>
    <p:sldLayoutId id="2147493739" r:id="rId5"/>
    <p:sldLayoutId id="2147493740" r:id="rId6"/>
    <p:sldLayoutId id="2147493741" r:id="rId7"/>
    <p:sldLayoutId id="2147493742" r:id="rId8"/>
    <p:sldLayoutId id="2147493743" r:id="rId9"/>
    <p:sldLayoutId id="2147493744" r:id="rId10"/>
    <p:sldLayoutId id="2147493745" r:id="rId11"/>
    <p:sldLayoutId id="2147493746" r:id="rId12"/>
    <p:sldLayoutId id="2147493747" r:id="rId13"/>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10000"/>
        <a:buFont typeface="Wingdings" panose="05000000000000000000" pitchFamily="2" charset="2"/>
        <a:buChar char="§"/>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110000"/>
        <a:buFont typeface="Arial" panose="020B0604020202020204" pitchFamily="34" charset="0"/>
        <a:buChar char="•"/>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ingdings" panose="05000000000000000000" pitchFamily="2" charset="2"/>
        <a:buChar char="§"/>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Arial" panose="020B0604020202020204" pitchFamily="34"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Font typeface="Wingdings" panose="05000000000000000000" pitchFamily="2" charset="2"/>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6112478-D9B7-4D0D-ADE5-62D5EFAAFBBF}"/>
              </a:ext>
            </a:extLst>
          </p:cNvPr>
          <p:cNvSpPr>
            <a:spLocks noGrp="1" noChangeArrowheads="1"/>
          </p:cNvSpPr>
          <p:nvPr>
            <p:ph type="body" idx="1"/>
          </p:nvPr>
        </p:nvSpPr>
        <p:spPr bwMode="auto">
          <a:xfrm>
            <a:off x="773085" y="820342"/>
            <a:ext cx="7702579"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rgbClr val="002060"/>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userDrawn="1"/>
        </p:nvSpPr>
        <p:spPr bwMode="auto">
          <a:xfrm>
            <a:off x="4512847" y="4960144"/>
            <a:ext cx="381835"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2.</a:t>
            </a:r>
            <a:fld id="{669DE52E-05EC-4487-BE79-3F9A6A9F8797}"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362D880-06BD-4D02-876C-3226AC8E6F10}"/>
              </a:ext>
            </a:extLst>
          </p:cNvPr>
          <p:cNvSpPr>
            <a:spLocks/>
          </p:cNvSpPr>
          <p:nvPr/>
        </p:nvSpPr>
        <p:spPr bwMode="auto">
          <a:xfrm>
            <a:off x="8916988" y="4083844"/>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0" name="Picture 8" descr="Cover-6Ed"/>
          <p:cNvPicPr>
            <a:picLocks noChangeAspect="1" noChangeArrowheads="1"/>
          </p:cNvPicPr>
          <p:nvPr userDrawn="1"/>
        </p:nvPicPr>
        <p:blipFill>
          <a:blip r:embed="rId14"/>
          <a:stretch>
            <a:fillRect/>
          </a:stretch>
        </p:blipFill>
        <p:spPr bwMode="auto">
          <a:xfrm>
            <a:off x="5546" y="1"/>
            <a:ext cx="742012" cy="71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96146908"/>
      </p:ext>
    </p:extLst>
  </p:cSld>
  <p:clrMap bg1="lt1" tx1="dk1" bg2="lt2" tx2="dk2" accent1="accent1" accent2="accent2" accent3="accent3" accent4="accent4" accent5="accent5" accent6="accent6" hlink="hlink" folHlink="folHlink"/>
  <p:sldLayoutIdLst>
    <p:sldLayoutId id="2147493749" r:id="rId1"/>
    <p:sldLayoutId id="2147493750" r:id="rId2"/>
    <p:sldLayoutId id="2147493751" r:id="rId3"/>
    <p:sldLayoutId id="2147493752" r:id="rId4"/>
    <p:sldLayoutId id="2147493753" r:id="rId5"/>
    <p:sldLayoutId id="2147493754" r:id="rId6"/>
    <p:sldLayoutId id="2147493755" r:id="rId7"/>
    <p:sldLayoutId id="2147493756" r:id="rId8"/>
    <p:sldLayoutId id="2147493757" r:id="rId9"/>
    <p:sldLayoutId id="2147493758" r:id="rId10"/>
    <p:sldLayoutId id="2147493759" r:id="rId11"/>
    <p:sldLayoutId id="2147493760" r:id="rId12"/>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95000"/>
        <a:buFont typeface="Monotype Sorts" pitchFamily="-65" charset="2"/>
        <a:buChar char="l"/>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7.xml"/><Relationship Id="rId1" Type="http://schemas.openxmlformats.org/officeDocument/2006/relationships/slideLayout" Target="../slideLayouts/slideLayout10.xml"/><Relationship Id="rId4" Type="http://schemas.openxmlformats.org/officeDocument/2006/relationships/image" Target="../media/image1.emf"/></Relationships>
</file>

<file path=ppt/slides/_rels/slide1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8.xml"/><Relationship Id="rId1" Type="http://schemas.openxmlformats.org/officeDocument/2006/relationships/slideLayout" Target="../slideLayouts/slideLayout8.xml"/><Relationship Id="rId4" Type="http://schemas.openxmlformats.org/officeDocument/2006/relationships/image" Target="../media/image1.emf"/></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4.xml"/></Relationships>
</file>

<file path=ppt/slides/_rels/slide1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0.xml"/><Relationship Id="rId1" Type="http://schemas.openxmlformats.org/officeDocument/2006/relationships/slideLayout" Target="../slideLayouts/slideLayout34.xml"/><Relationship Id="rId4" Type="http://schemas.openxmlformats.org/officeDocument/2006/relationships/image" Target="../media/image1.emf"/></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4.xml"/></Relationships>
</file>

<file path=ppt/slides/_rels/slide2.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7.xml"/><Relationship Id="rId1" Type="http://schemas.openxmlformats.org/officeDocument/2006/relationships/slideLayout" Target="../slideLayouts/slideLayout34.xml"/><Relationship Id="rId4" Type="http://schemas.openxmlformats.org/officeDocument/2006/relationships/image" Target="../media/image1.emf"/></Relationships>
</file>

<file path=ppt/slides/_rels/slide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2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28.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6.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3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21.xml"/><Relationship Id="rId1" Type="http://schemas.openxmlformats.org/officeDocument/2006/relationships/slideLayout" Target="../slideLayouts/slideLayout59.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3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22.xml"/><Relationship Id="rId1" Type="http://schemas.openxmlformats.org/officeDocument/2006/relationships/slideLayout" Target="../slideLayouts/slideLayout59.xml"/><Relationship Id="rId4" Type="http://schemas.openxmlformats.org/officeDocument/2006/relationships/image" Target="../media/image17.png"/></Relationships>
</file>

<file path=ppt/slides/_rels/slide3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3.xml"/><Relationship Id="rId1" Type="http://schemas.openxmlformats.org/officeDocument/2006/relationships/slideLayout" Target="../slideLayouts/slideLayout59.xml"/><Relationship Id="rId4" Type="http://schemas.openxmlformats.org/officeDocument/2006/relationships/image" Target="../media/image1.emf"/></Relationships>
</file>

<file path=ppt/slides/_rels/slide3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24.xml"/><Relationship Id="rId1" Type="http://schemas.openxmlformats.org/officeDocument/2006/relationships/slideLayout" Target="../slideLayouts/slideLayout59.xml"/><Relationship Id="rId4" Type="http://schemas.openxmlformats.org/officeDocument/2006/relationships/image" Target="../media/image19.png"/></Relationships>
</file>

<file path=ppt/slides/_rels/slide3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5.xml"/><Relationship Id="rId1" Type="http://schemas.openxmlformats.org/officeDocument/2006/relationships/slideLayout" Target="../slideLayouts/slideLayout59.xml"/><Relationship Id="rId4" Type="http://schemas.openxmlformats.org/officeDocument/2006/relationships/image" Target="../media/image1.emf"/></Relationships>
</file>

<file path=ppt/slides/_rels/slide3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26.xml"/><Relationship Id="rId1" Type="http://schemas.openxmlformats.org/officeDocument/2006/relationships/slideLayout" Target="../slideLayouts/slideLayout59.xml"/><Relationship Id="rId4" Type="http://schemas.openxmlformats.org/officeDocument/2006/relationships/image" Target="../media/image21.png"/></Relationships>
</file>

<file path=ppt/slides/_rels/slide36.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27.xml"/><Relationship Id="rId1" Type="http://schemas.openxmlformats.org/officeDocument/2006/relationships/slideLayout" Target="../slideLayouts/slideLayout70.xml"/></Relationships>
</file>

<file path=ppt/slides/_rels/slide3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8.xml"/><Relationship Id="rId1" Type="http://schemas.openxmlformats.org/officeDocument/2006/relationships/slideLayout" Target="../slideLayouts/slideLayout4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6.xml"/></Relationships>
</file>

<file path=ppt/slides/_rels/slide4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32.xml"/><Relationship Id="rId1" Type="http://schemas.openxmlformats.org/officeDocument/2006/relationships/slideLayout" Target="../slideLayouts/slideLayout46.xml"/><Relationship Id="rId4" Type="http://schemas.openxmlformats.org/officeDocument/2006/relationships/image" Target="../media/image1.emf"/></Relationships>
</file>

<file path=ppt/slides/_rels/slide4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3.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5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4.xml"/><Relationship Id="rId1" Type="http://schemas.openxmlformats.org/officeDocument/2006/relationships/slideLayout" Target="../slideLayouts/slideLayout22.xml"/><Relationship Id="rId4" Type="http://schemas.openxmlformats.org/officeDocument/2006/relationships/image" Target="../media/image1.emf"/></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35.xml"/><Relationship Id="rId1" Type="http://schemas.openxmlformats.org/officeDocument/2006/relationships/slideLayout" Target="../slideLayouts/slideLayout2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2.xml"/></Relationships>
</file>

<file path=ppt/slides/_rels/slide6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9.xml"/><Relationship Id="rId1" Type="http://schemas.openxmlformats.org/officeDocument/2006/relationships/slideLayout" Target="../slideLayouts/slideLayout22.xml"/><Relationship Id="rId4" Type="http://schemas.openxmlformats.org/officeDocument/2006/relationships/image" Target="../media/image1.emf"/></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0.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6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hyperlink" Target="https://www.kaggle.com/gulsahdemiryurek/harry-potter-dataset" TargetMode="Externa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3.xml"/></Relationships>
</file>

<file path=ppt/slides/_rels/slide70.xml.rels><?xml version="1.0" encoding="UTF-8" standalone="yes"?>
<Relationships xmlns="http://schemas.openxmlformats.org/package/2006/relationships"><Relationship Id="rId3" Type="http://schemas.openxmlformats.org/officeDocument/2006/relationships/hyperlink" Target="https://en.wikipedia.org/wiki/Data_scraping" TargetMode="External"/><Relationship Id="rId2" Type="http://schemas.openxmlformats.org/officeDocument/2006/relationships/hyperlink" Target="https://en.wikipedia.org/wiki/Character_encoding" TargetMode="External"/><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7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jpeg"/><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image" Target="../media/image37.tiff"/><Relationship Id="rId2" Type="http://schemas.openxmlformats.org/officeDocument/2006/relationships/image" Target="../media/image36.tiff"/><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3" Type="http://schemas.openxmlformats.org/officeDocument/2006/relationships/image" Target="../media/image36.tiff"/><Relationship Id="rId2" Type="http://schemas.openxmlformats.org/officeDocument/2006/relationships/image" Target="../media/image38.png"/><Relationship Id="rId1" Type="http://schemas.openxmlformats.org/officeDocument/2006/relationships/slideLayout" Target="../slideLayouts/slideLayout1.xml"/><Relationship Id="rId4" Type="http://schemas.openxmlformats.org/officeDocument/2006/relationships/image" Target="../media/image39.tiff"/></Relationships>
</file>

<file path=ppt/slides/_rels/slide78.xml.rels><?xml version="1.0" encoding="UTF-8" standalone="yes"?>
<Relationships xmlns="http://schemas.openxmlformats.org/package/2006/relationships"><Relationship Id="rId3" Type="http://schemas.openxmlformats.org/officeDocument/2006/relationships/image" Target="../media/image37.tiff"/><Relationship Id="rId2" Type="http://schemas.openxmlformats.org/officeDocument/2006/relationships/image" Target="../media/image29.png"/><Relationship Id="rId1" Type="http://schemas.openxmlformats.org/officeDocument/2006/relationships/slideLayout" Target="../slideLayouts/slideLayout1.xml"/><Relationship Id="rId4" Type="http://schemas.openxmlformats.org/officeDocument/2006/relationships/image" Target="../media/image40.png"/></Relationships>
</file>

<file path=ppt/slides/_rels/slide79.xml.rels><?xml version="1.0" encoding="UTF-8" standalone="yes"?>
<Relationships xmlns="http://schemas.openxmlformats.org/package/2006/relationships"><Relationship Id="rId3" Type="http://schemas.openxmlformats.org/officeDocument/2006/relationships/hyperlink" Target="https://www.w3schools.com/java/java_regex.asp" TargetMode="External"/><Relationship Id="rId7" Type="http://schemas.openxmlformats.org/officeDocument/2006/relationships/image" Target="../media/image43.tiff"/><Relationship Id="rId2" Type="http://schemas.openxmlformats.org/officeDocument/2006/relationships/hyperlink" Target="https://docs.python.org/3/library/re.html" TargetMode="External"/><Relationship Id="rId1" Type="http://schemas.openxmlformats.org/officeDocument/2006/relationships/slideLayout" Target="../slideLayouts/slideLayout1.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hyperlink" Target="https://en.wikipedia.org/wiki/SNOBOL" TargetMode="Externa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6.xml"/></Relationships>
</file>

<file path=ppt/slides/_rels/slide8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41.xml"/><Relationship Id="rId1" Type="http://schemas.openxmlformats.org/officeDocument/2006/relationships/slideLayout" Target="../slideLayouts/slideLayout8.xml"/><Relationship Id="rId4" Type="http://schemas.openxmlformats.org/officeDocument/2006/relationships/image" Target="../media/image1.emf"/></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0.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0.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0.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0.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0.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0.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0.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0.xml"/></Relationships>
</file>

<file path=ppt/slides/_rels/slide8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50.xml"/><Relationship Id="rId1" Type="http://schemas.openxmlformats.org/officeDocument/2006/relationships/slideLayout" Target="../slideLayouts/slideLayout8.xml"/><Relationship Id="rId4" Type="http://schemas.openxmlformats.org/officeDocument/2006/relationships/image" Target="../media/image1.emf"/></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CE15D65-8053-1B4E-B089-18B4089AAFB8}"/>
              </a:ext>
            </a:extLst>
          </p:cNvPr>
          <p:cNvPicPr>
            <a:picLocks noChangeAspect="1"/>
          </p:cNvPicPr>
          <p:nvPr/>
        </p:nvPicPr>
        <p:blipFill>
          <a:blip r:embed="rId3"/>
          <a:stretch>
            <a:fillRect/>
          </a:stretch>
        </p:blipFill>
        <p:spPr>
          <a:xfrm>
            <a:off x="-2" y="-1"/>
            <a:ext cx="9144001" cy="5143501"/>
          </a:xfrm>
          <a:prstGeom prst="rect">
            <a:avLst/>
          </a:prstGeom>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3075"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6" name="TextBox 9"/>
          <p:cNvSpPr txBox="1">
            <a:spLocks noChangeArrowheads="1"/>
          </p:cNvSpPr>
          <p:nvPr/>
        </p:nvSpPr>
        <p:spPr bwMode="auto">
          <a:xfrm>
            <a:off x="0" y="12616"/>
            <a:ext cx="8458202"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t>W4111 – Introduction to Databases</a:t>
            </a:r>
            <a:br>
              <a:rPr lang="en-US" altLang="en-US" sz="2800" i="1" dirty="0"/>
            </a:br>
            <a:r>
              <a:rPr lang="en-US" altLang="en-US" sz="2800" i="1" dirty="0"/>
              <a:t>Section 002, Spring 2021</a:t>
            </a:r>
            <a:br>
              <a:rPr lang="en-US" altLang="en-US" sz="2800" i="1" dirty="0"/>
            </a:br>
            <a:br>
              <a:rPr lang="en-US" altLang="en-US" sz="2800" i="1" dirty="0"/>
            </a:br>
            <a:r>
              <a:rPr lang="en-US" altLang="en-US" sz="2800" i="1" dirty="0"/>
              <a:t>Lecture 6: Finishing SQL and ER; Project Discussion</a:t>
            </a:r>
          </a:p>
        </p:txBody>
      </p:sp>
      <p:sp>
        <p:nvSpPr>
          <p:cNvPr id="3077" name="TextBox 10"/>
          <p:cNvSpPr txBox="1">
            <a:spLocks noChangeArrowheads="1"/>
          </p:cNvSpPr>
          <p:nvPr/>
        </p:nvSpPr>
        <p:spPr bwMode="auto">
          <a:xfrm>
            <a:off x="0" y="4732991"/>
            <a:ext cx="91440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r>
              <a:rPr lang="en-US" altLang="en-US" sz="1200" i="1" dirty="0">
                <a:solidFill>
                  <a:schemeClr val="bg1"/>
                </a:solidFill>
              </a:rPr>
              <a:t>© Donald F. Ferguson, 2021</a:t>
            </a:r>
          </a:p>
        </p:txBody>
      </p:sp>
    </p:spTree>
    <p:extLst>
      <p:ext uri="{BB962C8B-B14F-4D97-AF65-F5344CB8AC3E}">
        <p14:creationId xmlns:p14="http://schemas.microsoft.com/office/powerpoint/2010/main" val="20379959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53335E1-2FEC-D243-B3B8-0644DC9CE0FE}"/>
              </a:ext>
            </a:extLst>
          </p:cNvPr>
          <p:cNvSpPr>
            <a:spLocks noGrp="1"/>
          </p:cNvSpPr>
          <p:nvPr>
            <p:ph idx="1"/>
          </p:nvPr>
        </p:nvSpPr>
        <p:spPr/>
        <p:txBody>
          <a:bodyPr/>
          <a:lstStyle/>
          <a:p>
            <a:r>
              <a:rPr lang="en-US" dirty="0"/>
              <a:t>Multivalued and composite attributes</a:t>
            </a:r>
          </a:p>
          <a:p>
            <a:pPr lvl="1"/>
            <a:r>
              <a:rPr lang="en-US" dirty="0"/>
              <a:t>Can result in some very strange SQL.</a:t>
            </a:r>
          </a:p>
          <a:p>
            <a:pPr lvl="1"/>
            <a:r>
              <a:rPr lang="en-US" dirty="0"/>
              <a:t>And are impossible to index properly.</a:t>
            </a:r>
          </a:p>
          <a:p>
            <a:pPr lvl="1"/>
            <a:r>
              <a:rPr lang="en-US" dirty="0"/>
              <a:t>Which results in awkward and slow queries.</a:t>
            </a:r>
          </a:p>
          <a:p>
            <a:r>
              <a:rPr lang="en-US" dirty="0"/>
              <a:t>Multivalued and composite attributes can also compromise integrity.</a:t>
            </a:r>
          </a:p>
          <a:p>
            <a:pPr lvl="1"/>
            <a:r>
              <a:rPr lang="en-US" dirty="0"/>
              <a:t>Foreign keys are an example.</a:t>
            </a:r>
          </a:p>
          <a:p>
            <a:pPr lvl="1"/>
            <a:r>
              <a:rPr lang="en-US" dirty="0"/>
              <a:t>I cannot define a foreign key that ensures that:</a:t>
            </a:r>
          </a:p>
          <a:p>
            <a:pPr lvl="2"/>
            <a:r>
              <a:rPr lang="en-US" dirty="0"/>
              <a:t>Each element in “tt0162222,tt0120815,tt0109830,tt0094737”</a:t>
            </a:r>
          </a:p>
          <a:p>
            <a:pPr lvl="2"/>
            <a:r>
              <a:rPr lang="en-US" dirty="0"/>
              <a:t>Has a corresponding row in in another table.</a:t>
            </a:r>
          </a:p>
          <a:p>
            <a:r>
              <a:rPr lang="en-US" dirty="0"/>
              <a:t>How do you handle these situations?</a:t>
            </a:r>
          </a:p>
          <a:p>
            <a:pPr lvl="1"/>
            <a:r>
              <a:rPr lang="en-US" dirty="0"/>
              <a:t>Decompose composite attributes into columns or a separate table.</a:t>
            </a:r>
          </a:p>
          <a:p>
            <a:pPr lvl="1"/>
            <a:r>
              <a:rPr lang="en-US" dirty="0"/>
              <a:t>Multi-valued attributes are a many-to-many pattern.</a:t>
            </a:r>
          </a:p>
        </p:txBody>
      </p:sp>
      <p:sp>
        <p:nvSpPr>
          <p:cNvPr id="3" name="Title 2">
            <a:extLst>
              <a:ext uri="{FF2B5EF4-FFF2-40B4-BE49-F238E27FC236}">
                <a16:creationId xmlns:a16="http://schemas.microsoft.com/office/drawing/2014/main" id="{BC6A504B-8CEB-6349-831C-DD9E9910A075}"/>
              </a:ext>
            </a:extLst>
          </p:cNvPr>
          <p:cNvSpPr>
            <a:spLocks noGrp="1"/>
          </p:cNvSpPr>
          <p:nvPr>
            <p:ph type="title"/>
          </p:nvPr>
        </p:nvSpPr>
        <p:spPr/>
        <p:txBody>
          <a:bodyPr/>
          <a:lstStyle/>
          <a:p>
            <a:r>
              <a:rPr lang="en-US" dirty="0"/>
              <a:t>Multivalued and Composite Attributes</a:t>
            </a:r>
          </a:p>
        </p:txBody>
      </p:sp>
    </p:spTree>
    <p:extLst>
      <p:ext uri="{BB962C8B-B14F-4D97-AF65-F5344CB8AC3E}">
        <p14:creationId xmlns:p14="http://schemas.microsoft.com/office/powerpoint/2010/main" val="33332140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Functions</a:t>
            </a:r>
            <a:r>
              <a:rPr lang="en-US" altLang="en-US" sz="2800" i="1" dirty="0">
                <a:solidFill>
                  <a:prstClr val="white"/>
                </a:solidFill>
              </a:rPr>
              <a:t>, Procedures, Triggers</a:t>
            </a:r>
            <a:endParaRPr kumimoji="0" lang="en-US" altLang="en-US" sz="16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9" name="TextBox 9">
            <a:extLst>
              <a:ext uri="{FF2B5EF4-FFF2-40B4-BE49-F238E27FC236}">
                <a16:creationId xmlns:a16="http://schemas.microsoft.com/office/drawing/2014/main" id="{E2DAA967-C31B-1947-8724-0382FB490A05}"/>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11</a:t>
            </a:fld>
            <a:r>
              <a:rPr lang="en-US" altLang="en-US" sz="800" b="1" dirty="0">
                <a:solidFill>
                  <a:schemeClr val="bg1"/>
                </a:solidFill>
              </a:rPr>
              <a:t> </a:t>
            </a:r>
            <a:r>
              <a:rPr lang="en-US" altLang="en-US" sz="800" dirty="0">
                <a:solidFill>
                  <a:schemeClr val="bg1"/>
                </a:solidFill>
              </a:rPr>
              <a:t>| COMS W4111_002_2021_1: Lecture 6: </a:t>
            </a:r>
            <a:r>
              <a:rPr lang="en-US" altLang="en-US" sz="800" dirty="0" err="1">
                <a:solidFill>
                  <a:schemeClr val="bg1"/>
                </a:solidFill>
              </a:rPr>
              <a:t>SQL_ER_Final_Project</a:t>
            </a:r>
            <a:r>
              <a:rPr lang="en-US" altLang="en-US" sz="800" dirty="0">
                <a:solidFill>
                  <a:schemeClr val="bg1"/>
                </a:solidFill>
              </a:rPr>
              <a:t>	</a:t>
            </a:r>
            <a:r>
              <a:rPr lang="en-US" altLang="en-US" sz="800" b="1" dirty="0">
                <a:solidFill>
                  <a:schemeClr val="bg1"/>
                </a:solidFill>
              </a:rPr>
              <a:t>		© Donald F. Ferguson, 2021</a:t>
            </a:r>
            <a:endParaRPr lang="en-US" altLang="en-US" sz="800" i="1" dirty="0">
              <a:solidFill>
                <a:schemeClr val="bg1"/>
              </a:solidFill>
            </a:endParaRPr>
          </a:p>
        </p:txBody>
      </p:sp>
    </p:spTree>
    <p:extLst>
      <p:ext uri="{BB962C8B-B14F-4D97-AF65-F5344CB8AC3E}">
        <p14:creationId xmlns:p14="http://schemas.microsoft.com/office/powerpoint/2010/main" val="10925818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Concepts</a:t>
            </a:r>
            <a:b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b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(Reminder)</a:t>
            </a:r>
          </a:p>
        </p:txBody>
      </p:sp>
      <p:sp>
        <p:nvSpPr>
          <p:cNvPr id="8" name="TextBox 9">
            <a:extLst>
              <a:ext uri="{FF2B5EF4-FFF2-40B4-BE49-F238E27FC236}">
                <a16:creationId xmlns:a16="http://schemas.microsoft.com/office/drawing/2014/main" id="{8196B63E-00B9-E140-8ED5-9876D374F0EB}"/>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12</a:t>
            </a:fld>
            <a:r>
              <a:rPr lang="en-US" altLang="en-US" sz="800" b="1" dirty="0">
                <a:solidFill>
                  <a:schemeClr val="bg1"/>
                </a:solidFill>
              </a:rPr>
              <a:t> </a:t>
            </a:r>
            <a:r>
              <a:rPr lang="en-US" altLang="en-US" sz="800" dirty="0">
                <a:solidFill>
                  <a:schemeClr val="bg1"/>
                </a:solidFill>
              </a:rPr>
              <a:t>| COMS W4111_002_2021_1: Lecture 6: </a:t>
            </a:r>
            <a:r>
              <a:rPr lang="en-US" altLang="en-US" sz="800" dirty="0" err="1">
                <a:solidFill>
                  <a:schemeClr val="bg1"/>
                </a:solidFill>
              </a:rPr>
              <a:t>SQL_ER_Final_Project</a:t>
            </a:r>
            <a:r>
              <a:rPr lang="en-US" altLang="en-US" sz="800" dirty="0">
                <a:solidFill>
                  <a:schemeClr val="bg1"/>
                </a:solidFill>
              </a:rPr>
              <a:t>	</a:t>
            </a:r>
            <a:r>
              <a:rPr lang="en-US" altLang="en-US" sz="800" b="1" dirty="0">
                <a:solidFill>
                  <a:schemeClr val="bg1"/>
                </a:solidFill>
              </a:rPr>
              <a:t>		© Donald F. Ferguson, 2021</a:t>
            </a:r>
            <a:endParaRPr lang="en-US" altLang="en-US" sz="800" i="1" dirty="0">
              <a:solidFill>
                <a:schemeClr val="bg1"/>
              </a:solidFill>
            </a:endParaRPr>
          </a:p>
        </p:txBody>
      </p:sp>
    </p:spTree>
    <p:extLst>
      <p:ext uri="{BB962C8B-B14F-4D97-AF65-F5344CB8AC3E}">
        <p14:creationId xmlns:p14="http://schemas.microsoft.com/office/powerpoint/2010/main" val="34446192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186"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Functions and Procedures</a:t>
            </a:r>
          </a:p>
        </p:txBody>
      </p:sp>
      <p:sp>
        <p:nvSpPr>
          <p:cNvPr id="34819" name="Rectangle 3"/>
          <p:cNvSpPr>
            <a:spLocks noGrp="1" noChangeArrowheads="1"/>
          </p:cNvSpPr>
          <p:nvPr>
            <p:ph type="body" idx="1"/>
          </p:nvPr>
        </p:nvSpPr>
        <p:spPr>
          <a:xfrm>
            <a:off x="1719263" y="851297"/>
            <a:ext cx="5769052" cy="3657600"/>
          </a:xfrm>
        </p:spPr>
        <p:txBody>
          <a:bodyPr/>
          <a:lstStyle/>
          <a:p>
            <a:r>
              <a:rPr lang="en-US" altLang="en-US" dirty="0"/>
              <a:t>Functions and procedures allow  “business logic”  to be stored in the database and executed from SQL statements.</a:t>
            </a:r>
          </a:p>
          <a:p>
            <a:r>
              <a:rPr lang="en-US" altLang="en-US" dirty="0"/>
              <a:t>These can be defined either by the procedural component of SQL or  by an external programming language such as Java, C, or C++.</a:t>
            </a:r>
          </a:p>
          <a:p>
            <a:r>
              <a:rPr lang="en-US" altLang="en-US" dirty="0"/>
              <a:t>The syntax we present here is defined by the SQL standard.</a:t>
            </a:r>
          </a:p>
          <a:p>
            <a:pPr lvl="1"/>
            <a:r>
              <a:rPr lang="en-US" altLang="en-US" dirty="0">
                <a:ea typeface="ＭＳ Ｐゴシック" panose="020B0600070205080204" pitchFamily="34" charset="-128"/>
              </a:rPr>
              <a:t>Most databases implement nonstandard versions of this syntax.</a:t>
            </a:r>
          </a:p>
          <a:p>
            <a:endParaRPr lang="en-US" altLang="en-US" dirty="0"/>
          </a:p>
        </p:txBody>
      </p:sp>
      <p:sp>
        <p:nvSpPr>
          <p:cNvPr id="2" name="TextBox 1">
            <a:extLst>
              <a:ext uri="{FF2B5EF4-FFF2-40B4-BE49-F238E27FC236}">
                <a16:creationId xmlns:a16="http://schemas.microsoft.com/office/drawing/2014/main" id="{950AC113-F318-1B47-B21B-7CEF3D27F46D}"/>
              </a:ext>
            </a:extLst>
          </p:cNvPr>
          <p:cNvSpPr txBox="1"/>
          <p:nvPr/>
        </p:nvSpPr>
        <p:spPr>
          <a:xfrm>
            <a:off x="381000" y="2477572"/>
            <a:ext cx="7848600" cy="1569660"/>
          </a:xfrm>
          <a:prstGeom prst="rect">
            <a:avLst/>
          </a:prstGeom>
          <a:noFill/>
        </p:spPr>
        <p:txBody>
          <a:bodyPr wrap="squar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0000"/>
                </a:solidFill>
                <a:effectLst/>
                <a:uLnTx/>
                <a:uFillTx/>
                <a:latin typeface="Calibri" charset="0"/>
                <a:ea typeface="ＭＳ Ｐゴシック" charset="-128"/>
                <a:cs typeface="+mn-cs"/>
              </a:rPr>
              <a:t>Note:</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FF0000"/>
                </a:solidFill>
                <a:effectLst/>
                <a:uLnTx/>
                <a:uFillTx/>
                <a:latin typeface="Calibri" charset="0"/>
                <a:ea typeface="ＭＳ Ｐゴシック" charset="-128"/>
                <a:cs typeface="+mn-cs"/>
              </a:rPr>
              <a:t>The programming language, runtime and tools for functions, procedures and triggers are not easy to use.</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FF0000"/>
                </a:solidFill>
                <a:effectLst/>
                <a:uLnTx/>
                <a:uFillTx/>
                <a:latin typeface="Calibri" charset="0"/>
                <a:ea typeface="ＭＳ Ｐゴシック" charset="-128"/>
                <a:cs typeface="+mn-cs"/>
              </a:rPr>
              <a:t>My view is that calling external functions is an anti-pattern (bad idea).</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FF0000"/>
                </a:solidFill>
                <a:effectLst/>
                <a:uLnTx/>
                <a:uFillTx/>
                <a:latin typeface="Calibri" charset="0"/>
                <a:ea typeface="ＭＳ Ｐゴシック" charset="-128"/>
                <a:cs typeface="+mn-cs"/>
              </a:rPr>
              <a:t>External code degrades the reliability, security and performance of the database.</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FF0000"/>
                </a:solidFill>
                <a:effectLst/>
                <a:uLnTx/>
                <a:uFillTx/>
                <a:latin typeface="Calibri" charset="0"/>
                <a:ea typeface="ＭＳ Ｐゴシック" charset="-128"/>
                <a:cs typeface="+mn-cs"/>
              </a:rPr>
              <a:t>Databases are often mission critical and the heart of environments.</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endParaRPr lang="en-US" sz="1200" dirty="0">
              <a:solidFill>
                <a:srgbClr val="FF0000"/>
              </a:solidFill>
            </a:endParaRPr>
          </a:p>
          <a:p>
            <a:pPr marL="285750" indent="-285750">
              <a:buFont typeface="Arial" panose="020B0604020202020204" pitchFamily="34" charset="0"/>
              <a:buChar char="•"/>
              <a:defRPr/>
            </a:pPr>
            <a:r>
              <a:rPr kumimoji="0" lang="en-US" sz="1200" b="0" i="0" u="none" strike="noStrike" kern="1200" cap="none" spc="0" normalizeH="0" baseline="0" noProof="0" dirty="0">
                <a:ln>
                  <a:noFill/>
                </a:ln>
                <a:solidFill>
                  <a:srgbClr val="FF0000"/>
                </a:solidFill>
                <a:effectLst/>
                <a:uLnTx/>
                <a:uFillTx/>
                <a:latin typeface="Calibri" charset="0"/>
                <a:ea typeface="ＭＳ Ｐゴシック" charset="-128"/>
                <a:cs typeface="+mn-cs"/>
              </a:rPr>
              <a:t>We covered the language and functions in the last lecture.</a:t>
            </a:r>
            <a:br>
              <a:rPr kumimoji="0" lang="en-US" sz="1200" b="0" i="0" u="none" strike="noStrike" kern="1200" cap="none" spc="0" normalizeH="0" baseline="0" noProof="0" dirty="0">
                <a:ln>
                  <a:noFill/>
                </a:ln>
                <a:solidFill>
                  <a:srgbClr val="FF0000"/>
                </a:solidFill>
                <a:effectLst/>
                <a:uLnTx/>
                <a:uFillTx/>
                <a:latin typeface="Calibri" charset="0"/>
                <a:ea typeface="ＭＳ Ｐゴシック" charset="-128"/>
                <a:cs typeface="+mn-cs"/>
              </a:rPr>
            </a:br>
            <a:r>
              <a:rPr kumimoji="0" lang="en-US" sz="1200" b="0" i="0" u="none" strike="noStrike" kern="1200" cap="none" spc="0" normalizeH="0" baseline="0" noProof="0" dirty="0">
                <a:ln>
                  <a:noFill/>
                </a:ln>
                <a:solidFill>
                  <a:srgbClr val="FF0000"/>
                </a:solidFill>
                <a:effectLst/>
                <a:uLnTx/>
                <a:uFillTx/>
                <a:latin typeface="Calibri" charset="0"/>
                <a:ea typeface="ＭＳ Ｐゴシック" charset="-128"/>
                <a:cs typeface="+mn-cs"/>
              </a:rPr>
              <a:t>We will cover </a:t>
            </a:r>
            <a:r>
              <a:rPr kumimoji="0" lang="en-US" sz="1200" b="0" i="0" u="sng" strike="noStrike" kern="1200" cap="none" spc="0" normalizeH="0" baseline="0" noProof="0" dirty="0">
                <a:ln>
                  <a:noFill/>
                </a:ln>
                <a:solidFill>
                  <a:srgbClr val="FF0000"/>
                </a:solidFill>
                <a:effectLst/>
                <a:uLnTx/>
                <a:uFillTx/>
                <a:latin typeface="Calibri" charset="0"/>
                <a:ea typeface="ＭＳ Ｐゴシック" charset="-128"/>
                <a:cs typeface="+mn-cs"/>
              </a:rPr>
              <a:t>triggers</a:t>
            </a:r>
            <a:r>
              <a:rPr kumimoji="0" lang="en-US" sz="1200" b="0" i="1" u="sng" strike="noStrike" kern="1200" cap="none" spc="0" normalizeH="0" baseline="0" noProof="0" dirty="0">
                <a:ln>
                  <a:noFill/>
                </a:ln>
                <a:solidFill>
                  <a:srgbClr val="FF0000"/>
                </a:solidFill>
                <a:effectLst/>
                <a:uLnTx/>
                <a:uFillTx/>
                <a:latin typeface="Calibri" charset="0"/>
                <a:ea typeface="ＭＳ Ｐゴシック" charset="-128"/>
                <a:cs typeface="+mn-cs"/>
              </a:rPr>
              <a:t> </a:t>
            </a:r>
            <a:r>
              <a:rPr kumimoji="0" lang="en-US" sz="1200" b="0" strike="noStrike" kern="1200" cap="none" spc="0" normalizeH="0" baseline="0" noProof="0" dirty="0">
                <a:ln>
                  <a:noFill/>
                </a:ln>
                <a:solidFill>
                  <a:srgbClr val="FF0000"/>
                </a:solidFill>
                <a:effectLst/>
                <a:uLnTx/>
                <a:uFillTx/>
                <a:latin typeface="Calibri" charset="0"/>
                <a:ea typeface="ＭＳ Ｐゴシック" charset="-128"/>
                <a:cs typeface="+mn-cs"/>
              </a:rPr>
              <a:t>in this lecture.</a:t>
            </a:r>
            <a:endParaRPr kumimoji="0" lang="en-US" sz="1200" b="0" i="0" u="none" strike="noStrike" kern="1200" cap="none" spc="0" normalizeH="0" baseline="0" noProof="0" dirty="0">
              <a:ln>
                <a:noFill/>
              </a:ln>
              <a:solidFill>
                <a:srgbClr val="FF0000"/>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5512206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Triggers</a:t>
            </a:r>
          </a:p>
        </p:txBody>
      </p:sp>
      <p:sp>
        <p:nvSpPr>
          <p:cNvPr id="9" name="TextBox 9">
            <a:extLst>
              <a:ext uri="{FF2B5EF4-FFF2-40B4-BE49-F238E27FC236}">
                <a16:creationId xmlns:a16="http://schemas.microsoft.com/office/drawing/2014/main" id="{5848C4B8-CC69-804F-93E9-5E96D80994E7}"/>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14</a:t>
            </a:fld>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charset="0"/>
                <a:ea typeface="ＭＳ Ｐゴシック" charset="-128"/>
                <a:cs typeface="+mn-cs"/>
              </a:rPr>
              <a:t>| COMS W4111_002_2021_1: Lecture 5: Advanced SQL and Projects</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 Donald F. Ferguson, 2021</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6827623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1714" name="Rectangle 2"/>
          <p:cNvSpPr>
            <a:spLocks noGrp="1" noChangeArrowheads="1"/>
          </p:cNvSpPr>
          <p:nvPr>
            <p:ph type="title"/>
          </p:nvPr>
        </p:nvSpPr>
        <p:spPr/>
        <p:txBody>
          <a:bodyPr/>
          <a:lstStyle/>
          <a:p>
            <a:pPr>
              <a:defRPr/>
            </a:pPr>
            <a:r>
              <a:rPr lang="en-US" altLang="en-US" dirty="0">
                <a:effectLst>
                  <a:outerShdw blurRad="38100" dist="38100" dir="2700000" algn="tl">
                    <a:srgbClr val="C0C0C0"/>
                  </a:outerShdw>
                </a:effectLst>
              </a:rPr>
              <a:t>Triggers</a:t>
            </a:r>
          </a:p>
        </p:txBody>
      </p:sp>
      <p:sp>
        <p:nvSpPr>
          <p:cNvPr id="48131" name="Rectangle 3"/>
          <p:cNvSpPr>
            <a:spLocks noGrp="1" noChangeArrowheads="1"/>
          </p:cNvSpPr>
          <p:nvPr>
            <p:ph type="body" idx="1"/>
          </p:nvPr>
        </p:nvSpPr>
        <p:spPr>
          <a:xfrm>
            <a:off x="1719263" y="866775"/>
            <a:ext cx="5735761" cy="3625454"/>
          </a:xfrm>
        </p:spPr>
        <p:txBody>
          <a:bodyPr/>
          <a:lstStyle/>
          <a:p>
            <a:r>
              <a:rPr lang="en-US" altLang="en-US" dirty="0"/>
              <a:t>A </a:t>
            </a:r>
            <a:r>
              <a:rPr lang="en-US" altLang="en-US" b="1" dirty="0">
                <a:solidFill>
                  <a:srgbClr val="002060"/>
                </a:solidFill>
              </a:rPr>
              <a:t>trigger</a:t>
            </a:r>
            <a:r>
              <a:rPr lang="en-US" altLang="en-US" dirty="0"/>
              <a:t> is a statement that is executed automatically by the system as a side effect of a modification to the database.</a:t>
            </a:r>
          </a:p>
          <a:p>
            <a:r>
              <a:rPr lang="en-US" altLang="en-US" dirty="0"/>
              <a:t>To design a trigger mechanism, we must:</a:t>
            </a:r>
          </a:p>
          <a:p>
            <a:pPr lvl="1"/>
            <a:r>
              <a:rPr lang="en-US" altLang="en-US" dirty="0">
                <a:ea typeface="ＭＳ Ｐゴシック" panose="020B0600070205080204" pitchFamily="34" charset="-128"/>
              </a:rPr>
              <a:t>Specify the conditions under which the trigger is to be executed.</a:t>
            </a:r>
          </a:p>
          <a:p>
            <a:pPr lvl="1"/>
            <a:r>
              <a:rPr lang="en-US" altLang="en-US" dirty="0">
                <a:ea typeface="ＭＳ Ｐゴシック" panose="020B0600070205080204" pitchFamily="34" charset="-128"/>
              </a:rPr>
              <a:t>Specify the actions to be taken when the trigger executes.</a:t>
            </a:r>
          </a:p>
          <a:p>
            <a:r>
              <a:rPr lang="en-US" altLang="en-US" dirty="0"/>
              <a:t>Triggers introduced to SQL standard in SQL:1999, but supported even earlier using non-standard syntax by most databases.		</a:t>
            </a:r>
          </a:p>
          <a:p>
            <a:pPr lvl="1"/>
            <a:r>
              <a:rPr lang="en-US" altLang="en-US" dirty="0">
                <a:solidFill>
                  <a:srgbClr val="002060"/>
                </a:solidFill>
                <a:ea typeface="ＭＳ Ｐゴシック" panose="020B0600070205080204" pitchFamily="34" charset="-128"/>
              </a:rPr>
              <a:t>Syntax illustrated here may not work exactly on your database system; check the system manuals</a:t>
            </a:r>
          </a:p>
        </p:txBody>
      </p:sp>
    </p:spTree>
    <p:extLst>
      <p:ext uri="{BB962C8B-B14F-4D97-AF65-F5344CB8AC3E}">
        <p14:creationId xmlns:p14="http://schemas.microsoft.com/office/powerpoint/2010/main" val="29763802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8194" name="Rectangle 2"/>
          <p:cNvSpPr>
            <a:spLocks noGrp="1" noChangeArrowheads="1"/>
          </p:cNvSpPr>
          <p:nvPr>
            <p:ph type="title"/>
          </p:nvPr>
        </p:nvSpPr>
        <p:spPr/>
        <p:txBody>
          <a:bodyPr/>
          <a:lstStyle/>
          <a:p>
            <a:r>
              <a:rPr lang="en-US" altLang="en-US" dirty="0">
                <a:effectLst>
                  <a:outerShdw blurRad="38100" dist="38100" dir="2700000" algn="tl">
                    <a:srgbClr val="C0C0C0"/>
                  </a:outerShdw>
                </a:effectLst>
              </a:rPr>
              <a:t>Triggering Events and Actions in SQL</a:t>
            </a:r>
            <a:endParaRPr lang="en-US" altLang="en-US" sz="2400" dirty="0">
              <a:effectLst>
                <a:outerShdw blurRad="38100" dist="38100" dir="2700000" algn="tl">
                  <a:srgbClr val="C0C0C0"/>
                </a:outerShdw>
              </a:effectLst>
            </a:endParaRPr>
          </a:p>
        </p:txBody>
      </p:sp>
      <p:sp>
        <p:nvSpPr>
          <p:cNvPr id="7170" name="Rectangle 3"/>
          <p:cNvSpPr>
            <a:spLocks noGrp="1" noChangeArrowheads="1"/>
          </p:cNvSpPr>
          <p:nvPr>
            <p:ph idx="1"/>
          </p:nvPr>
        </p:nvSpPr>
        <p:spPr>
          <a:xfrm>
            <a:off x="1719264" y="820343"/>
            <a:ext cx="5789026" cy="3677840"/>
          </a:xfrm>
        </p:spPr>
        <p:txBody>
          <a:bodyPr vert="horz" wrap="square" lIns="68580" tIns="45720" rIns="91440" bIns="45720" numCol="1" anchor="t" anchorCtr="0" compatLnSpc="1">
            <a:prstTxWarp prst="textNoShape">
              <a:avLst/>
            </a:prstTxWarp>
          </a:bodyPr>
          <a:lstStyle/>
          <a:p>
            <a:pPr>
              <a:lnSpc>
                <a:spcPct val="90000"/>
              </a:lnSpc>
            </a:pPr>
            <a:r>
              <a:rPr lang="en-US" altLang="en-US" dirty="0"/>
              <a:t>Triggering event can be </a:t>
            </a:r>
            <a:r>
              <a:rPr lang="en-US" altLang="en-US" b="1" dirty="0"/>
              <a:t>insert</a:t>
            </a:r>
            <a:r>
              <a:rPr lang="en-US" altLang="en-US" dirty="0"/>
              <a:t>, </a:t>
            </a:r>
            <a:r>
              <a:rPr lang="en-US" altLang="en-US" b="1" dirty="0"/>
              <a:t>delete</a:t>
            </a:r>
            <a:r>
              <a:rPr lang="en-US" altLang="en-US" dirty="0"/>
              <a:t> or </a:t>
            </a:r>
            <a:r>
              <a:rPr lang="en-US" altLang="en-US" b="1" dirty="0"/>
              <a:t>update</a:t>
            </a:r>
          </a:p>
          <a:p>
            <a:pPr>
              <a:lnSpc>
                <a:spcPct val="90000"/>
              </a:lnSpc>
            </a:pPr>
            <a:r>
              <a:rPr lang="en-US" altLang="en-US" dirty="0"/>
              <a:t>Triggers on update can be restricted to specific attributes</a:t>
            </a:r>
          </a:p>
          <a:p>
            <a:pPr lvl="1">
              <a:lnSpc>
                <a:spcPct val="90000"/>
              </a:lnSpc>
            </a:pPr>
            <a:r>
              <a:rPr lang="en-US" altLang="en-US" dirty="0">
                <a:ea typeface="ＭＳ Ｐゴシック" panose="020B0600070205080204" pitchFamily="34" charset="-128"/>
              </a:rPr>
              <a:t>For example, </a:t>
            </a:r>
            <a:r>
              <a:rPr lang="en-US" altLang="en-US" b="1" dirty="0">
                <a:ea typeface="ＭＳ Ｐゴシック" panose="020B0600070205080204" pitchFamily="34" charset="-128"/>
              </a:rPr>
              <a:t> after update of </a:t>
            </a:r>
            <a:r>
              <a:rPr lang="en-US" altLang="en-US" i="1" dirty="0">
                <a:ea typeface="ＭＳ Ｐゴシック" panose="020B0600070205080204" pitchFamily="34" charset="-128"/>
              </a:rPr>
              <a:t>takes </a:t>
            </a:r>
            <a:r>
              <a:rPr lang="en-US" altLang="en-US" b="1" dirty="0">
                <a:ea typeface="ＭＳ Ｐゴシック" panose="020B0600070205080204" pitchFamily="34" charset="-128"/>
              </a:rPr>
              <a:t>on</a:t>
            </a:r>
            <a:r>
              <a:rPr lang="en-US" altLang="en-US" i="1" dirty="0">
                <a:ea typeface="ＭＳ Ｐゴシック" panose="020B0600070205080204" pitchFamily="34" charset="-128"/>
              </a:rPr>
              <a:t> grade</a:t>
            </a:r>
          </a:p>
          <a:p>
            <a:pPr>
              <a:lnSpc>
                <a:spcPct val="90000"/>
              </a:lnSpc>
            </a:pPr>
            <a:r>
              <a:rPr lang="en-US" altLang="en-US" dirty="0"/>
              <a:t>Values of attributes before and after an update can be referenced</a:t>
            </a:r>
          </a:p>
          <a:p>
            <a:pPr lvl="1">
              <a:lnSpc>
                <a:spcPct val="90000"/>
              </a:lnSpc>
            </a:pPr>
            <a:r>
              <a:rPr lang="en-US" altLang="en-US" b="1" dirty="0">
                <a:ea typeface="ＭＳ Ｐゴシック" panose="020B0600070205080204" pitchFamily="34" charset="-128"/>
              </a:rPr>
              <a:t>referencing old row as</a:t>
            </a:r>
            <a:r>
              <a:rPr lang="en-US" altLang="en-US" dirty="0">
                <a:ea typeface="ＭＳ Ｐゴシック" panose="020B0600070205080204" pitchFamily="34" charset="-128"/>
              </a:rPr>
              <a:t>   </a:t>
            </a:r>
            <a:r>
              <a:rPr lang="en-US" altLang="en-US" b="1" dirty="0">
                <a:ea typeface="ＭＳ Ｐゴシック" panose="020B0600070205080204" pitchFamily="34" charset="-128"/>
              </a:rPr>
              <a:t>: </a:t>
            </a:r>
            <a:r>
              <a:rPr lang="en-US" altLang="en-US" dirty="0">
                <a:ea typeface="ＭＳ Ｐゴシック" panose="020B0600070205080204" pitchFamily="34" charset="-128"/>
              </a:rPr>
              <a:t> for deletes and updates</a:t>
            </a:r>
          </a:p>
          <a:p>
            <a:pPr lvl="1">
              <a:lnSpc>
                <a:spcPct val="90000"/>
              </a:lnSpc>
            </a:pPr>
            <a:r>
              <a:rPr lang="en-US" altLang="en-US" b="1" dirty="0">
                <a:ea typeface="ＭＳ Ｐゴシック" panose="020B0600070205080204" pitchFamily="34" charset="-128"/>
              </a:rPr>
              <a:t>referencing new row as  : </a:t>
            </a:r>
            <a:r>
              <a:rPr lang="en-US" altLang="en-US" dirty="0">
                <a:ea typeface="ＭＳ Ｐゴシック" panose="020B0600070205080204" pitchFamily="34" charset="-128"/>
              </a:rPr>
              <a:t>for inserts and updates</a:t>
            </a:r>
            <a:endParaRPr lang="en-US" altLang="en-US" b="1" dirty="0">
              <a:ea typeface="ＭＳ Ｐゴシック" panose="020B0600070205080204" pitchFamily="34" charset="-128"/>
            </a:endParaRPr>
          </a:p>
          <a:p>
            <a:pPr>
              <a:lnSpc>
                <a:spcPct val="90000"/>
              </a:lnSpc>
            </a:pPr>
            <a:r>
              <a:rPr lang="en-US" altLang="en-US" dirty="0"/>
              <a:t>Triggers can be activated before an event, which can serve as extra constraints.  For example,  convert blank grades to null.</a:t>
            </a:r>
          </a:p>
          <a:p>
            <a:pPr>
              <a:lnSpc>
                <a:spcPct val="90000"/>
              </a:lnSpc>
              <a:buFont typeface="Monotype Sorts" charset="2"/>
              <a:buNone/>
            </a:pPr>
            <a:r>
              <a:rPr lang="en-US" altLang="en-US" sz="600" dirty="0"/>
              <a:t> </a:t>
            </a:r>
          </a:p>
          <a:p>
            <a:pPr>
              <a:lnSpc>
                <a:spcPct val="80000"/>
              </a:lnSpc>
              <a:buFont typeface="Monotype Sorts" charset="2"/>
              <a:buNone/>
            </a:pPr>
            <a:r>
              <a:rPr lang="en-US" altLang="en-US" b="1" dirty="0"/>
              <a:t>		create trigger </a:t>
            </a:r>
            <a:r>
              <a:rPr lang="en-US" altLang="en-US" i="1" dirty="0" err="1"/>
              <a:t>setnull_trigger</a:t>
            </a:r>
            <a:r>
              <a:rPr lang="en-US" altLang="en-US" i="1" dirty="0"/>
              <a:t> </a:t>
            </a:r>
            <a:r>
              <a:rPr lang="en-US" altLang="en-US" b="1" dirty="0"/>
              <a:t>before update of </a:t>
            </a:r>
            <a:r>
              <a:rPr lang="en-US" altLang="en-US" i="1" dirty="0"/>
              <a:t>takes</a:t>
            </a:r>
            <a:br>
              <a:rPr lang="en-US" altLang="en-US" i="1" dirty="0"/>
            </a:br>
            <a:r>
              <a:rPr lang="en-US" altLang="en-US" b="1" dirty="0"/>
              <a:t>	referencing new row as </a:t>
            </a:r>
            <a:r>
              <a:rPr lang="en-US" altLang="en-US" i="1" dirty="0" err="1"/>
              <a:t>nrow</a:t>
            </a:r>
            <a:br>
              <a:rPr lang="en-US" altLang="en-US" i="1" dirty="0"/>
            </a:br>
            <a:r>
              <a:rPr lang="en-US" altLang="en-US" b="1" dirty="0"/>
              <a:t>	for each row</a:t>
            </a:r>
            <a:br>
              <a:rPr lang="en-US" altLang="en-US" b="1" dirty="0"/>
            </a:br>
            <a:r>
              <a:rPr lang="en-US" altLang="en-US" b="1" dirty="0"/>
              <a:t>	      when (</a:t>
            </a:r>
            <a:r>
              <a:rPr lang="en-US" altLang="en-US" i="1" dirty="0" err="1"/>
              <a:t>nrow.grade</a:t>
            </a:r>
            <a:r>
              <a:rPr lang="en-US" altLang="en-US" dirty="0"/>
              <a:t> = </a:t>
            </a:r>
            <a:r>
              <a:rPr lang="en-US" altLang="ja-JP" dirty="0"/>
              <a:t>' ')</a:t>
            </a:r>
            <a:br>
              <a:rPr lang="en-US" altLang="ja-JP" dirty="0"/>
            </a:br>
            <a:r>
              <a:rPr lang="en-US" altLang="ja-JP" dirty="0"/>
              <a:t>               </a:t>
            </a:r>
            <a:r>
              <a:rPr lang="en-US" altLang="ja-JP" b="1" dirty="0"/>
              <a:t>begin atomic</a:t>
            </a:r>
            <a:br>
              <a:rPr lang="en-US" altLang="ja-JP" i="1" dirty="0"/>
            </a:br>
            <a:r>
              <a:rPr lang="en-US" altLang="ja-JP" b="1" dirty="0"/>
              <a:t>	          set </a:t>
            </a:r>
            <a:r>
              <a:rPr lang="en-US" altLang="ja-JP" i="1" dirty="0" err="1"/>
              <a:t>nrow.grade</a:t>
            </a:r>
            <a:r>
              <a:rPr lang="en-US" altLang="ja-JP" i="1" dirty="0"/>
              <a:t> </a:t>
            </a:r>
            <a:r>
              <a:rPr lang="en-US" altLang="ja-JP" dirty="0"/>
              <a:t>= </a:t>
            </a:r>
            <a:r>
              <a:rPr lang="en-US" altLang="ja-JP" b="1" dirty="0"/>
              <a:t>null;</a:t>
            </a:r>
            <a:br>
              <a:rPr lang="en-US" altLang="ja-JP" b="1" dirty="0"/>
            </a:br>
            <a:r>
              <a:rPr lang="en-US" altLang="ja-JP" b="1" dirty="0"/>
              <a:t>         end;</a:t>
            </a:r>
          </a:p>
          <a:p>
            <a:pPr indent="-274320"/>
            <a:endParaRPr lang="en-US" altLang="en-US" dirty="0"/>
          </a:p>
        </p:txBody>
      </p:sp>
    </p:spTree>
    <p:extLst>
      <p:ext uri="{BB962C8B-B14F-4D97-AF65-F5344CB8AC3E}">
        <p14:creationId xmlns:p14="http://schemas.microsoft.com/office/powerpoint/2010/main" val="2746791837"/>
      </p:ext>
    </p:extLst>
  </p:cSld>
  <p:clrMapOvr>
    <a:masterClrMapping/>
  </p:clrMapOvr>
  <p:transition spd="slow"/>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a:xfrm>
            <a:off x="1799035" y="88106"/>
            <a:ext cx="6057900" cy="457200"/>
          </a:xfrm>
        </p:spPr>
        <p:txBody>
          <a:bodyPr/>
          <a:lstStyle/>
          <a:p>
            <a:r>
              <a:rPr lang="en-US" altLang="en-US">
                <a:effectLst/>
              </a:rPr>
              <a:t>Trigger to Maintain credits_earned value</a:t>
            </a:r>
          </a:p>
        </p:txBody>
      </p:sp>
      <p:sp>
        <p:nvSpPr>
          <p:cNvPr id="50179" name="Rectangle 3"/>
          <p:cNvSpPr>
            <a:spLocks noGrp="1" noChangeArrowheads="1"/>
          </p:cNvSpPr>
          <p:nvPr>
            <p:ph type="body" idx="1"/>
          </p:nvPr>
        </p:nvSpPr>
        <p:spPr>
          <a:xfrm>
            <a:off x="1728926" y="820342"/>
            <a:ext cx="5992278" cy="3677840"/>
          </a:xfrm>
        </p:spPr>
        <p:txBody>
          <a:bodyPr/>
          <a:lstStyle/>
          <a:p>
            <a:r>
              <a:rPr lang="en-US" altLang="en-US" b="1" dirty="0"/>
              <a:t>create trigger </a:t>
            </a:r>
            <a:r>
              <a:rPr lang="en-US" altLang="en-US" i="1" dirty="0" err="1"/>
              <a:t>credits_earned</a:t>
            </a:r>
            <a:r>
              <a:rPr lang="en-US" altLang="en-US" i="1" dirty="0"/>
              <a:t> </a:t>
            </a:r>
            <a:r>
              <a:rPr lang="en-US" altLang="en-US" b="1" dirty="0"/>
              <a:t>after update of </a:t>
            </a:r>
            <a:r>
              <a:rPr lang="en-US" altLang="en-US" i="1" dirty="0"/>
              <a:t>takes </a:t>
            </a:r>
            <a:r>
              <a:rPr lang="en-US" altLang="en-US" b="1" dirty="0"/>
              <a:t>on </a:t>
            </a:r>
            <a:r>
              <a:rPr lang="en-US" altLang="en-US" dirty="0"/>
              <a:t>(</a:t>
            </a:r>
            <a:r>
              <a:rPr lang="en-US" altLang="en-US" i="1" dirty="0"/>
              <a:t>grade</a:t>
            </a:r>
            <a:r>
              <a:rPr lang="en-US" altLang="en-US" dirty="0"/>
              <a:t>)</a:t>
            </a:r>
            <a:br>
              <a:rPr lang="en-US" altLang="en-US" dirty="0"/>
            </a:br>
            <a:r>
              <a:rPr lang="en-US" altLang="en-US" b="1" dirty="0"/>
              <a:t>referencing new row as </a:t>
            </a:r>
            <a:r>
              <a:rPr lang="en-US" altLang="en-US" i="1" dirty="0" err="1"/>
              <a:t>nrow</a:t>
            </a:r>
            <a:br>
              <a:rPr lang="en-US" altLang="en-US" i="1" dirty="0"/>
            </a:br>
            <a:r>
              <a:rPr lang="en-US" altLang="en-US" b="1" dirty="0"/>
              <a:t>referencing old row as </a:t>
            </a:r>
            <a:r>
              <a:rPr lang="en-US" altLang="en-US" i="1" dirty="0" err="1"/>
              <a:t>orow</a:t>
            </a:r>
            <a:br>
              <a:rPr lang="en-US" altLang="en-US" i="1" dirty="0"/>
            </a:br>
            <a:r>
              <a:rPr lang="en-US" altLang="en-US" b="1" dirty="0"/>
              <a:t>for each row</a:t>
            </a:r>
            <a:br>
              <a:rPr lang="en-US" altLang="en-US" b="1" dirty="0"/>
            </a:br>
            <a:r>
              <a:rPr lang="en-US" altLang="en-US" b="1" dirty="0"/>
              <a:t>when </a:t>
            </a:r>
            <a:r>
              <a:rPr lang="en-US" altLang="en-US" i="1" dirty="0" err="1"/>
              <a:t>nrow.grade</a:t>
            </a:r>
            <a:r>
              <a:rPr lang="en-US" altLang="en-US" i="1" dirty="0"/>
              <a:t> </a:t>
            </a:r>
            <a:r>
              <a:rPr lang="en-US" altLang="en-US" dirty="0"/>
              <a:t>&lt;&gt; 'F' </a:t>
            </a:r>
            <a:r>
              <a:rPr lang="en-US" altLang="en-US" b="1" dirty="0"/>
              <a:t>and </a:t>
            </a:r>
            <a:r>
              <a:rPr lang="en-US" altLang="en-US" i="1" dirty="0" err="1"/>
              <a:t>nrow.grade</a:t>
            </a:r>
            <a:r>
              <a:rPr lang="en-US" altLang="en-US" i="1" dirty="0"/>
              <a:t> </a:t>
            </a:r>
            <a:r>
              <a:rPr lang="en-US" altLang="en-US" b="1" dirty="0"/>
              <a:t>is not null</a:t>
            </a:r>
            <a:br>
              <a:rPr lang="en-US" altLang="en-US" b="1" dirty="0"/>
            </a:br>
            <a:r>
              <a:rPr lang="en-US" altLang="en-US" b="1" dirty="0"/>
              <a:t>    and </a:t>
            </a:r>
            <a:r>
              <a:rPr lang="en-US" altLang="en-US" dirty="0"/>
              <a:t>(</a:t>
            </a:r>
            <a:r>
              <a:rPr lang="en-US" altLang="en-US" i="1" dirty="0" err="1"/>
              <a:t>orow.grade</a:t>
            </a:r>
            <a:r>
              <a:rPr lang="en-US" altLang="en-US" i="1" dirty="0"/>
              <a:t> </a:t>
            </a:r>
            <a:r>
              <a:rPr lang="en-US" altLang="en-US" dirty="0"/>
              <a:t>= 'F' </a:t>
            </a:r>
            <a:r>
              <a:rPr lang="en-US" altLang="en-US" b="1" dirty="0"/>
              <a:t>or </a:t>
            </a:r>
            <a:r>
              <a:rPr lang="en-US" altLang="en-US" i="1" dirty="0" err="1"/>
              <a:t>orow.grade</a:t>
            </a:r>
            <a:r>
              <a:rPr lang="en-US" altLang="en-US" i="1" dirty="0"/>
              <a:t> </a:t>
            </a:r>
            <a:r>
              <a:rPr lang="en-US" altLang="en-US" b="1" dirty="0"/>
              <a:t>is null</a:t>
            </a:r>
            <a:r>
              <a:rPr lang="en-US" altLang="en-US" dirty="0"/>
              <a:t>)</a:t>
            </a:r>
            <a:br>
              <a:rPr lang="en-US" altLang="en-US" dirty="0"/>
            </a:br>
            <a:r>
              <a:rPr lang="en-US" altLang="en-US" b="1" dirty="0"/>
              <a:t>begin atomic</a:t>
            </a:r>
            <a:br>
              <a:rPr lang="en-US" altLang="en-US" b="1" dirty="0"/>
            </a:br>
            <a:r>
              <a:rPr lang="en-US" altLang="en-US" b="1" dirty="0"/>
              <a:t>     update </a:t>
            </a:r>
            <a:r>
              <a:rPr lang="en-US" altLang="en-US" i="1" dirty="0"/>
              <a:t>student</a:t>
            </a:r>
            <a:br>
              <a:rPr lang="en-US" altLang="en-US" i="1" dirty="0"/>
            </a:br>
            <a:r>
              <a:rPr lang="en-US" altLang="en-US" i="1" dirty="0"/>
              <a:t>     </a:t>
            </a:r>
            <a:r>
              <a:rPr lang="en-US" altLang="en-US" b="1" dirty="0"/>
              <a:t>set </a:t>
            </a:r>
            <a:r>
              <a:rPr lang="en-US" altLang="en-US" i="1" dirty="0" err="1"/>
              <a:t>tot_cred</a:t>
            </a:r>
            <a:r>
              <a:rPr lang="en-US" altLang="en-US" dirty="0"/>
              <a:t>= </a:t>
            </a:r>
            <a:r>
              <a:rPr lang="en-US" altLang="en-US" i="1" dirty="0" err="1"/>
              <a:t>tot_cred</a:t>
            </a:r>
            <a:r>
              <a:rPr lang="en-US" altLang="en-US" i="1" dirty="0"/>
              <a:t> </a:t>
            </a:r>
            <a:r>
              <a:rPr lang="en-US" altLang="en-US" dirty="0"/>
              <a:t>+ </a:t>
            </a:r>
            <a:br>
              <a:rPr lang="en-US" altLang="en-US" dirty="0"/>
            </a:br>
            <a:r>
              <a:rPr lang="en-US" altLang="en-US" dirty="0"/>
              <a:t>           (</a:t>
            </a:r>
            <a:r>
              <a:rPr lang="en-US" altLang="en-US" b="1" dirty="0"/>
              <a:t>select </a:t>
            </a:r>
            <a:r>
              <a:rPr lang="en-US" altLang="en-US" i="1" dirty="0"/>
              <a:t>credits</a:t>
            </a:r>
            <a:br>
              <a:rPr lang="en-US" altLang="en-US" i="1" dirty="0"/>
            </a:br>
            <a:r>
              <a:rPr lang="en-US" altLang="en-US" i="1" dirty="0"/>
              <a:t>            </a:t>
            </a:r>
            <a:r>
              <a:rPr lang="en-US" altLang="en-US" b="1" dirty="0"/>
              <a:t>from </a:t>
            </a:r>
            <a:r>
              <a:rPr lang="en-US" altLang="en-US" i="1" dirty="0"/>
              <a:t>course</a:t>
            </a:r>
            <a:br>
              <a:rPr lang="en-US" altLang="en-US" i="1" dirty="0"/>
            </a:br>
            <a:r>
              <a:rPr lang="en-US" altLang="en-US" i="1" dirty="0"/>
              <a:t>            </a:t>
            </a:r>
            <a:r>
              <a:rPr lang="en-US" altLang="en-US" b="1" dirty="0"/>
              <a:t>where </a:t>
            </a:r>
            <a:r>
              <a:rPr lang="en-US" altLang="en-US" i="1" dirty="0" err="1"/>
              <a:t>course</a:t>
            </a:r>
            <a:r>
              <a:rPr lang="en-US" altLang="en-US" dirty="0" err="1"/>
              <a:t>.</a:t>
            </a:r>
            <a:r>
              <a:rPr lang="en-US" altLang="en-US" i="1" dirty="0" err="1"/>
              <a:t>course_id</a:t>
            </a:r>
            <a:r>
              <a:rPr lang="en-US" altLang="en-US" dirty="0"/>
              <a:t>= </a:t>
            </a:r>
            <a:r>
              <a:rPr lang="en-US" altLang="en-US" i="1" dirty="0" err="1"/>
              <a:t>nrow.course_id</a:t>
            </a:r>
            <a:r>
              <a:rPr lang="en-US" altLang="en-US" dirty="0"/>
              <a:t>)</a:t>
            </a:r>
            <a:br>
              <a:rPr lang="en-US" altLang="en-US" dirty="0"/>
            </a:br>
            <a:r>
              <a:rPr lang="en-US" altLang="en-US" dirty="0"/>
              <a:t>     </a:t>
            </a:r>
            <a:r>
              <a:rPr lang="en-US" altLang="en-US" b="1" dirty="0"/>
              <a:t>where </a:t>
            </a:r>
            <a:r>
              <a:rPr lang="en-US" altLang="en-US" i="1" dirty="0"/>
              <a:t>student.id </a:t>
            </a:r>
            <a:r>
              <a:rPr lang="en-US" altLang="en-US" dirty="0"/>
              <a:t>= </a:t>
            </a:r>
            <a:r>
              <a:rPr lang="en-US" altLang="en-US" i="1" dirty="0"/>
              <a:t>nrow.id</a:t>
            </a:r>
            <a:r>
              <a:rPr lang="en-US" altLang="en-US" dirty="0"/>
              <a:t>;</a:t>
            </a:r>
            <a:br>
              <a:rPr lang="en-US" altLang="en-US" dirty="0"/>
            </a:br>
            <a:r>
              <a:rPr lang="en-US" altLang="en-US" b="1" dirty="0"/>
              <a:t>end</a:t>
            </a:r>
            <a:r>
              <a:rPr lang="en-US" altLang="en-US" dirty="0"/>
              <a:t>;</a:t>
            </a:r>
          </a:p>
        </p:txBody>
      </p:sp>
    </p:spTree>
    <p:extLst>
      <p:ext uri="{BB962C8B-B14F-4D97-AF65-F5344CB8AC3E}">
        <p14:creationId xmlns:p14="http://schemas.microsoft.com/office/powerpoint/2010/main" val="39038273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906"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Statement Level Triggers</a:t>
            </a:r>
          </a:p>
        </p:txBody>
      </p:sp>
      <p:sp>
        <p:nvSpPr>
          <p:cNvPr id="51203" name="Rectangle 3"/>
          <p:cNvSpPr>
            <a:spLocks noGrp="1" noChangeArrowheads="1"/>
          </p:cNvSpPr>
          <p:nvPr>
            <p:ph type="body" idx="1"/>
          </p:nvPr>
        </p:nvSpPr>
        <p:spPr>
          <a:xfrm>
            <a:off x="1719263" y="895350"/>
            <a:ext cx="5769052" cy="3677841"/>
          </a:xfrm>
        </p:spPr>
        <p:txBody>
          <a:bodyPr/>
          <a:lstStyle/>
          <a:p>
            <a:r>
              <a:rPr lang="en-US" altLang="en-US" dirty="0"/>
              <a:t>Instead of executing a separate action for each affected row, a single action can be executed for all rows affected by a transaction</a:t>
            </a:r>
          </a:p>
          <a:p>
            <a:pPr lvl="1"/>
            <a:r>
              <a:rPr lang="en-US" altLang="en-US" dirty="0">
                <a:ea typeface="ＭＳ Ｐゴシック" panose="020B0600070205080204" pitchFamily="34" charset="-128"/>
              </a:rPr>
              <a:t>Use     </a:t>
            </a:r>
            <a:r>
              <a:rPr lang="en-US" altLang="en-US" b="1" dirty="0">
                <a:ea typeface="ＭＳ Ｐゴシック" panose="020B0600070205080204" pitchFamily="34" charset="-128"/>
              </a:rPr>
              <a:t>for each statement      </a:t>
            </a:r>
            <a:r>
              <a:rPr lang="en-US" altLang="en-US" dirty="0">
                <a:ea typeface="ＭＳ Ｐゴシック" panose="020B0600070205080204" pitchFamily="34" charset="-128"/>
              </a:rPr>
              <a:t>instead of    </a:t>
            </a:r>
            <a:r>
              <a:rPr lang="en-US" altLang="en-US" b="1" dirty="0">
                <a:ea typeface="ＭＳ Ｐゴシック" panose="020B0600070205080204" pitchFamily="34" charset="-128"/>
              </a:rPr>
              <a:t>for each row</a:t>
            </a:r>
          </a:p>
          <a:p>
            <a:pPr lvl="1"/>
            <a:r>
              <a:rPr lang="en-US" altLang="en-US" dirty="0">
                <a:ea typeface="ＭＳ Ｐゴシック" panose="020B0600070205080204" pitchFamily="34" charset="-128"/>
              </a:rPr>
              <a:t>Use     </a:t>
            </a:r>
            <a:r>
              <a:rPr lang="en-US" altLang="en-US" b="1" dirty="0">
                <a:ea typeface="ＭＳ Ｐゴシック" panose="020B0600070205080204" pitchFamily="34" charset="-128"/>
              </a:rPr>
              <a:t>referencing old table</a:t>
            </a:r>
            <a:r>
              <a:rPr lang="en-US" altLang="en-US" dirty="0">
                <a:ea typeface="ＭＳ Ｐゴシック" panose="020B0600070205080204" pitchFamily="34" charset="-128"/>
              </a:rPr>
              <a:t>   or   </a:t>
            </a:r>
            <a:r>
              <a:rPr lang="en-US" altLang="en-US" b="1" dirty="0">
                <a:ea typeface="ＭＳ Ｐゴシック" panose="020B0600070205080204" pitchFamily="34" charset="-128"/>
              </a:rPr>
              <a:t>referencing new table</a:t>
            </a:r>
            <a:r>
              <a:rPr lang="en-US" altLang="en-US" dirty="0">
                <a:ea typeface="ＭＳ Ｐゴシック" panose="020B0600070205080204" pitchFamily="34" charset="-128"/>
              </a:rPr>
              <a:t>   to refer to temporary tables  (called </a:t>
            </a:r>
            <a:r>
              <a:rPr lang="en-US" altLang="en-US" b="1" i="1" dirty="0">
                <a:solidFill>
                  <a:srgbClr val="002060"/>
                </a:solidFill>
                <a:ea typeface="ＭＳ Ｐゴシック" panose="020B0600070205080204" pitchFamily="34" charset="-128"/>
              </a:rPr>
              <a:t>transition tables</a:t>
            </a:r>
            <a:r>
              <a:rPr lang="en-US" altLang="en-US" dirty="0">
                <a:ea typeface="ＭＳ Ｐゴシック" panose="020B0600070205080204" pitchFamily="34" charset="-128"/>
              </a:rPr>
              <a:t>) containing the affected rows</a:t>
            </a:r>
          </a:p>
          <a:p>
            <a:pPr lvl="1"/>
            <a:r>
              <a:rPr lang="en-US" altLang="en-US" dirty="0">
                <a:ea typeface="ＭＳ Ｐゴシック" panose="020B0600070205080204" pitchFamily="34" charset="-128"/>
              </a:rPr>
              <a:t>Can be more efficient when dealing with SQL statements that update a large number of rows</a:t>
            </a:r>
          </a:p>
          <a:p>
            <a:endParaRPr lang="en-US" altLang="en-US" dirty="0"/>
          </a:p>
        </p:txBody>
      </p:sp>
    </p:spTree>
    <p:extLst>
      <p:ext uri="{BB962C8B-B14F-4D97-AF65-F5344CB8AC3E}">
        <p14:creationId xmlns:p14="http://schemas.microsoft.com/office/powerpoint/2010/main" val="6894461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4002"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When Not To Use Triggers</a:t>
            </a:r>
          </a:p>
        </p:txBody>
      </p:sp>
      <p:sp>
        <p:nvSpPr>
          <p:cNvPr id="52227" name="Rectangle 3"/>
          <p:cNvSpPr>
            <a:spLocks noGrp="1" noChangeArrowheads="1"/>
          </p:cNvSpPr>
          <p:nvPr>
            <p:ph type="body" idx="1"/>
          </p:nvPr>
        </p:nvSpPr>
        <p:spPr>
          <a:xfrm>
            <a:off x="1719263" y="859813"/>
            <a:ext cx="5729102" cy="3428102"/>
          </a:xfrm>
        </p:spPr>
        <p:txBody>
          <a:bodyPr/>
          <a:lstStyle/>
          <a:p>
            <a:r>
              <a:rPr lang="en-US" altLang="en-US" dirty="0"/>
              <a:t>Triggers were used earlier for tasks such as </a:t>
            </a:r>
          </a:p>
          <a:p>
            <a:pPr lvl="1"/>
            <a:r>
              <a:rPr lang="en-US" altLang="en-US" dirty="0">
                <a:ea typeface="ＭＳ Ｐゴシック" panose="020B0600070205080204" pitchFamily="34" charset="-128"/>
              </a:rPr>
              <a:t>Maintaining summary data (e.g., total salary of each department)</a:t>
            </a:r>
          </a:p>
          <a:p>
            <a:pPr lvl="1"/>
            <a:r>
              <a:rPr lang="en-US" altLang="en-US" dirty="0">
                <a:ea typeface="ＭＳ Ｐゴシック" panose="020B0600070205080204" pitchFamily="34" charset="-128"/>
              </a:rPr>
              <a:t>Replicating databases by recording changes to special relations (called </a:t>
            </a:r>
            <a:r>
              <a:rPr lang="en-US" altLang="en-US" b="1" dirty="0">
                <a:solidFill>
                  <a:srgbClr val="002060"/>
                </a:solidFill>
                <a:ea typeface="ＭＳ Ｐゴシック" panose="020B0600070205080204" pitchFamily="34" charset="-128"/>
              </a:rPr>
              <a:t>change</a:t>
            </a:r>
            <a:r>
              <a:rPr lang="en-US" altLang="en-US" dirty="0">
                <a:ea typeface="ＭＳ Ｐゴシック" panose="020B0600070205080204" pitchFamily="34" charset="-128"/>
              </a:rPr>
              <a:t> or </a:t>
            </a:r>
            <a:r>
              <a:rPr lang="en-US" altLang="en-US" b="1" dirty="0">
                <a:solidFill>
                  <a:srgbClr val="002060"/>
                </a:solidFill>
                <a:ea typeface="ＭＳ Ｐゴシック" panose="020B0600070205080204" pitchFamily="34" charset="-128"/>
              </a:rPr>
              <a:t>delta</a:t>
            </a:r>
            <a:r>
              <a:rPr lang="en-US" altLang="en-US" dirty="0">
                <a:ea typeface="ＭＳ Ｐゴシック" panose="020B0600070205080204" pitchFamily="34" charset="-128"/>
              </a:rPr>
              <a:t> relations) and having a separate process that applies the changes over to a replica </a:t>
            </a:r>
          </a:p>
          <a:p>
            <a:r>
              <a:rPr lang="en-US" altLang="en-US" dirty="0"/>
              <a:t>There are better ways of doing these now:</a:t>
            </a:r>
          </a:p>
          <a:p>
            <a:pPr lvl="1"/>
            <a:r>
              <a:rPr lang="en-US" altLang="en-US" dirty="0">
                <a:ea typeface="ＭＳ Ｐゴシック" panose="020B0600070205080204" pitchFamily="34" charset="-128"/>
              </a:rPr>
              <a:t>Databases today provide built in materialized view facilities to maintain summary data</a:t>
            </a:r>
          </a:p>
          <a:p>
            <a:pPr lvl="1"/>
            <a:r>
              <a:rPr lang="en-US" altLang="en-US" dirty="0">
                <a:ea typeface="ＭＳ Ｐゴシック" panose="020B0600070205080204" pitchFamily="34" charset="-128"/>
              </a:rPr>
              <a:t>Databases provide built-in support for replication</a:t>
            </a:r>
          </a:p>
          <a:p>
            <a:r>
              <a:rPr lang="en-US" altLang="en-US" dirty="0"/>
              <a:t>Encapsulation facilities can be used instead of triggers in many cases</a:t>
            </a:r>
          </a:p>
          <a:p>
            <a:pPr lvl="1"/>
            <a:r>
              <a:rPr lang="en-US" altLang="en-US" dirty="0">
                <a:ea typeface="ＭＳ Ｐゴシック" panose="020B0600070205080204" pitchFamily="34" charset="-128"/>
              </a:rPr>
              <a:t>Define methods to update fields</a:t>
            </a:r>
          </a:p>
          <a:p>
            <a:pPr lvl="1"/>
            <a:r>
              <a:rPr lang="en-US" altLang="en-US" dirty="0">
                <a:ea typeface="ＭＳ Ｐゴシック" panose="020B0600070205080204" pitchFamily="34" charset="-128"/>
              </a:rPr>
              <a:t>Carry out actions as part of the update methods instead of </a:t>
            </a:r>
            <a:br>
              <a:rPr lang="en-US" altLang="en-US" dirty="0">
                <a:ea typeface="ＭＳ Ｐゴシック" panose="020B0600070205080204" pitchFamily="34" charset="-128"/>
              </a:rPr>
            </a:br>
            <a:r>
              <a:rPr lang="en-US" altLang="en-US" dirty="0">
                <a:ea typeface="ＭＳ Ｐゴシック" panose="020B0600070205080204" pitchFamily="34" charset="-128"/>
              </a:rPr>
              <a:t>through a trigger </a:t>
            </a:r>
          </a:p>
        </p:txBody>
      </p:sp>
    </p:spTree>
    <p:extLst>
      <p:ext uri="{BB962C8B-B14F-4D97-AF65-F5344CB8AC3E}">
        <p14:creationId xmlns:p14="http://schemas.microsoft.com/office/powerpoint/2010/main" val="10301173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CE15D65-8053-1B4E-B089-18B4089AAFB8}"/>
              </a:ext>
            </a:extLst>
          </p:cNvPr>
          <p:cNvPicPr>
            <a:picLocks noChangeAspect="1"/>
          </p:cNvPicPr>
          <p:nvPr/>
        </p:nvPicPr>
        <p:blipFill>
          <a:blip r:embed="rId3"/>
          <a:stretch>
            <a:fillRect/>
          </a:stretch>
        </p:blipFill>
        <p:spPr>
          <a:xfrm>
            <a:off x="-2" y="-1"/>
            <a:ext cx="9144001" cy="5143501"/>
          </a:xfrm>
          <a:prstGeom prst="rect">
            <a:avLst/>
          </a:prstGeom>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3075"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6" name="TextBox 9"/>
          <p:cNvSpPr txBox="1">
            <a:spLocks noChangeArrowheads="1"/>
          </p:cNvSpPr>
          <p:nvPr/>
        </p:nvSpPr>
        <p:spPr bwMode="auto">
          <a:xfrm>
            <a:off x="0" y="12616"/>
            <a:ext cx="8458202"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t>W4111 – Introduction to Databases</a:t>
            </a:r>
            <a:br>
              <a:rPr lang="en-US" altLang="en-US" sz="2800" i="1" dirty="0"/>
            </a:br>
            <a:r>
              <a:rPr lang="en-US" altLang="en-US" sz="2800" i="1" dirty="0"/>
              <a:t>Section 002, Spring 2021</a:t>
            </a:r>
            <a:br>
              <a:rPr lang="en-US" altLang="en-US" sz="2800" i="1" dirty="0"/>
            </a:br>
            <a:br>
              <a:rPr lang="en-US" altLang="en-US" sz="2800" i="1" dirty="0"/>
            </a:br>
            <a:r>
              <a:rPr lang="en-US" altLang="en-US" sz="2800" i="1" dirty="0"/>
              <a:t>Lecture 6: Finishing SQL and ER; Project Discussion</a:t>
            </a:r>
          </a:p>
        </p:txBody>
      </p:sp>
      <p:sp>
        <p:nvSpPr>
          <p:cNvPr id="3077" name="TextBox 10"/>
          <p:cNvSpPr txBox="1">
            <a:spLocks noChangeArrowheads="1"/>
          </p:cNvSpPr>
          <p:nvPr/>
        </p:nvSpPr>
        <p:spPr bwMode="auto">
          <a:xfrm>
            <a:off x="0" y="4732991"/>
            <a:ext cx="91440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r>
              <a:rPr lang="en-US" altLang="en-US" sz="1200" i="1" dirty="0">
                <a:solidFill>
                  <a:schemeClr val="bg1"/>
                </a:solidFill>
              </a:rPr>
              <a:t>© Donald F. Ferguson, 2021</a:t>
            </a:r>
          </a:p>
        </p:txBody>
      </p:sp>
      <p:sp>
        <p:nvSpPr>
          <p:cNvPr id="8" name="Rounded Rectangle 7">
            <a:extLst>
              <a:ext uri="{FF2B5EF4-FFF2-40B4-BE49-F238E27FC236}">
                <a16:creationId xmlns:a16="http://schemas.microsoft.com/office/drawing/2014/main" id="{725D58F1-E60A-A849-9B2B-1065EE52D582}"/>
              </a:ext>
            </a:extLst>
          </p:cNvPr>
          <p:cNvSpPr/>
          <p:nvPr/>
        </p:nvSpPr>
        <p:spPr>
          <a:xfrm>
            <a:off x="74615" y="3356555"/>
            <a:ext cx="8915398" cy="1294171"/>
          </a:xfrm>
          <a:prstGeom prst="roundRect">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a:t>We will start in a couple of minutes.</a:t>
            </a:r>
          </a:p>
        </p:txBody>
      </p:sp>
    </p:spTree>
    <p:extLst>
      <p:ext uri="{BB962C8B-B14F-4D97-AF65-F5344CB8AC3E}">
        <p14:creationId xmlns:p14="http://schemas.microsoft.com/office/powerpoint/2010/main" val="24393264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4002"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When Not To Use Triggers (Cont.)</a:t>
            </a:r>
          </a:p>
        </p:txBody>
      </p:sp>
      <p:sp>
        <p:nvSpPr>
          <p:cNvPr id="53251" name="Rectangle 3"/>
          <p:cNvSpPr>
            <a:spLocks noGrp="1" noChangeArrowheads="1"/>
          </p:cNvSpPr>
          <p:nvPr>
            <p:ph type="body" idx="1"/>
          </p:nvPr>
        </p:nvSpPr>
        <p:spPr>
          <a:xfrm>
            <a:off x="1719263" y="885825"/>
            <a:ext cx="5695811" cy="3967163"/>
          </a:xfrm>
        </p:spPr>
        <p:txBody>
          <a:bodyPr/>
          <a:lstStyle/>
          <a:p>
            <a:pPr>
              <a:lnSpc>
                <a:spcPct val="80000"/>
              </a:lnSpc>
            </a:pPr>
            <a:r>
              <a:rPr lang="en-US" altLang="en-US" dirty="0"/>
              <a:t>Risk of unintended execution of triggers, for example, when</a:t>
            </a:r>
          </a:p>
          <a:p>
            <a:pPr lvl="1">
              <a:lnSpc>
                <a:spcPct val="80000"/>
              </a:lnSpc>
            </a:pPr>
            <a:r>
              <a:rPr lang="en-US" altLang="en-US" dirty="0">
                <a:ea typeface="ＭＳ Ｐゴシック" panose="020B0600070205080204" pitchFamily="34" charset="-128"/>
              </a:rPr>
              <a:t>Loading data from a backup copy</a:t>
            </a:r>
          </a:p>
          <a:p>
            <a:pPr lvl="1">
              <a:lnSpc>
                <a:spcPct val="80000"/>
              </a:lnSpc>
            </a:pPr>
            <a:r>
              <a:rPr lang="en-US" altLang="en-US" dirty="0">
                <a:ea typeface="ＭＳ Ｐゴシック" panose="020B0600070205080204" pitchFamily="34" charset="-128"/>
              </a:rPr>
              <a:t>Replicating updates at a remote site</a:t>
            </a:r>
          </a:p>
          <a:p>
            <a:pPr lvl="1">
              <a:lnSpc>
                <a:spcPct val="80000"/>
              </a:lnSpc>
            </a:pPr>
            <a:r>
              <a:rPr lang="en-US" altLang="en-US" dirty="0">
                <a:ea typeface="ＭＳ Ｐゴシック" panose="020B0600070205080204" pitchFamily="34" charset="-128"/>
              </a:rPr>
              <a:t>Trigger execution can be disabled before such actions.</a:t>
            </a:r>
          </a:p>
          <a:p>
            <a:pPr>
              <a:lnSpc>
                <a:spcPct val="80000"/>
              </a:lnSpc>
            </a:pPr>
            <a:r>
              <a:rPr lang="en-US" altLang="en-US" dirty="0"/>
              <a:t>Other risks with triggers:</a:t>
            </a:r>
          </a:p>
          <a:p>
            <a:pPr lvl="1">
              <a:lnSpc>
                <a:spcPct val="80000"/>
              </a:lnSpc>
            </a:pPr>
            <a:r>
              <a:rPr lang="en-US" altLang="en-US" dirty="0">
                <a:ea typeface="ＭＳ Ｐゴシック" panose="020B0600070205080204" pitchFamily="34" charset="-128"/>
              </a:rPr>
              <a:t>Error leading to failure of critical transactions that set off the trigger</a:t>
            </a:r>
          </a:p>
          <a:p>
            <a:pPr lvl="1">
              <a:lnSpc>
                <a:spcPct val="80000"/>
              </a:lnSpc>
            </a:pPr>
            <a:r>
              <a:rPr lang="en-US" altLang="en-US" dirty="0">
                <a:ea typeface="ＭＳ Ｐゴシック" panose="020B0600070205080204" pitchFamily="34" charset="-128"/>
              </a:rPr>
              <a:t>Cascading execution</a:t>
            </a:r>
          </a:p>
        </p:txBody>
      </p:sp>
    </p:spTree>
    <p:extLst>
      <p:ext uri="{BB962C8B-B14F-4D97-AF65-F5344CB8AC3E}">
        <p14:creationId xmlns:p14="http://schemas.microsoft.com/office/powerpoint/2010/main" val="37460301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Grp="1" noChangeArrowheads="1"/>
          </p:cNvSpPr>
          <p:nvPr>
            <p:ph type="title"/>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effectLst/>
              </a:rPr>
              <a:t>Materialized Views</a:t>
            </a:r>
          </a:p>
        </p:txBody>
      </p:sp>
      <p:sp>
        <p:nvSpPr>
          <p:cNvPr id="109571" name="Rectangle 3"/>
          <p:cNvSpPr>
            <a:spLocks noGrp="1" noChangeArrowheads="1"/>
          </p:cNvSpPr>
          <p:nvPr>
            <p:ph type="body" idx="1"/>
          </p:nvPr>
        </p:nvSpPr>
        <p:spPr>
          <a:xfrm>
            <a:off x="1719263" y="902638"/>
            <a:ext cx="5749076" cy="2626947"/>
          </a:xfrm>
        </p:spPr>
        <p:txBody>
          <a:bodyPr/>
          <a:lstStyle/>
          <a:p>
            <a:r>
              <a:rPr lang="en-US" altLang="en-US" dirty="0"/>
              <a:t>Certain database systems allow view relations to be physically stored.</a:t>
            </a:r>
          </a:p>
          <a:p>
            <a:pPr lvl="1"/>
            <a:r>
              <a:rPr lang="en-US" altLang="en-US" dirty="0"/>
              <a:t> Physical copy created when the view is defined.</a:t>
            </a:r>
          </a:p>
          <a:p>
            <a:pPr lvl="1"/>
            <a:r>
              <a:rPr lang="en-US" altLang="en-US" dirty="0"/>
              <a:t>Such views are called </a:t>
            </a:r>
            <a:r>
              <a:rPr lang="en-US" altLang="en-US" b="1" dirty="0">
                <a:solidFill>
                  <a:srgbClr val="002060"/>
                </a:solidFill>
              </a:rPr>
              <a:t>Materialized view</a:t>
            </a:r>
            <a:r>
              <a:rPr lang="en-US" altLang="en-US" dirty="0"/>
              <a:t>:</a:t>
            </a:r>
          </a:p>
          <a:p>
            <a:r>
              <a:rPr lang="en-US" altLang="en-US" dirty="0"/>
              <a:t>If relations used in the query are updated, the materialized view result becomes out of date</a:t>
            </a:r>
          </a:p>
          <a:p>
            <a:pPr lvl="1"/>
            <a:r>
              <a:rPr lang="en-US" altLang="en-US" dirty="0"/>
              <a:t>Need to </a:t>
            </a:r>
            <a:r>
              <a:rPr lang="en-US" altLang="en-US" b="1" dirty="0">
                <a:solidFill>
                  <a:srgbClr val="002060"/>
                </a:solidFill>
              </a:rPr>
              <a:t>maintain</a:t>
            </a:r>
            <a:r>
              <a:rPr lang="en-US" altLang="en-US" dirty="0"/>
              <a:t> the view, by updating the view whenever the underlying relations are updated.</a:t>
            </a:r>
          </a:p>
        </p:txBody>
      </p:sp>
    </p:spTree>
    <p:extLst>
      <p:ext uri="{BB962C8B-B14F-4D97-AF65-F5344CB8AC3E}">
        <p14:creationId xmlns:p14="http://schemas.microsoft.com/office/powerpoint/2010/main" val="14965696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17880A8-C81D-8C40-BC20-C1C181C192C8}"/>
              </a:ext>
            </a:extLst>
          </p:cNvPr>
          <p:cNvSpPr>
            <a:spLocks noGrp="1"/>
          </p:cNvSpPr>
          <p:nvPr>
            <p:ph type="title"/>
          </p:nvPr>
        </p:nvSpPr>
        <p:spPr/>
        <p:txBody>
          <a:bodyPr/>
          <a:lstStyle/>
          <a:p>
            <a:r>
              <a:rPr lang="en-US" dirty="0"/>
              <a:t>Trigger Example – Violating when not to Use</a:t>
            </a:r>
          </a:p>
        </p:txBody>
      </p:sp>
      <p:pic>
        <p:nvPicPr>
          <p:cNvPr id="4" name="Picture 3">
            <a:extLst>
              <a:ext uri="{FF2B5EF4-FFF2-40B4-BE49-F238E27FC236}">
                <a16:creationId xmlns:a16="http://schemas.microsoft.com/office/drawing/2014/main" id="{DACE7007-D4EE-E749-985D-807AF9AD78F8}"/>
              </a:ext>
            </a:extLst>
          </p:cNvPr>
          <p:cNvPicPr>
            <a:picLocks noChangeAspect="1"/>
          </p:cNvPicPr>
          <p:nvPr/>
        </p:nvPicPr>
        <p:blipFill>
          <a:blip r:embed="rId2"/>
          <a:stretch>
            <a:fillRect/>
          </a:stretch>
        </p:blipFill>
        <p:spPr>
          <a:xfrm>
            <a:off x="123387" y="1200150"/>
            <a:ext cx="8897226" cy="3409950"/>
          </a:xfrm>
          <a:prstGeom prst="rect">
            <a:avLst/>
          </a:prstGeom>
        </p:spPr>
      </p:pic>
      <p:sp>
        <p:nvSpPr>
          <p:cNvPr id="5" name="TextBox 4">
            <a:extLst>
              <a:ext uri="{FF2B5EF4-FFF2-40B4-BE49-F238E27FC236}">
                <a16:creationId xmlns:a16="http://schemas.microsoft.com/office/drawing/2014/main" id="{1801F694-B102-6A40-A708-993099E3C4CB}"/>
              </a:ext>
            </a:extLst>
          </p:cNvPr>
          <p:cNvSpPr txBox="1"/>
          <p:nvPr/>
        </p:nvSpPr>
        <p:spPr>
          <a:xfrm>
            <a:off x="381000" y="590550"/>
            <a:ext cx="8153400" cy="646331"/>
          </a:xfrm>
          <a:prstGeom prst="rect">
            <a:avLst/>
          </a:prstGeom>
          <a:noFill/>
        </p:spPr>
        <p:txBody>
          <a:bodyPr wrap="square" rtlCol="0">
            <a:spAutoFit/>
          </a:bodyPr>
          <a:lstStyle/>
          <a:p>
            <a:pPr marL="285750" indent="-285750">
              <a:buFont typeface="Arial" panose="020B0604020202020204" pitchFamily="34" charset="0"/>
              <a:buChar char="•"/>
            </a:pPr>
            <a:r>
              <a:rPr lang="en-US" dirty="0"/>
              <a:t>Materialized view support, especially update, is inconsistent.</a:t>
            </a:r>
          </a:p>
          <a:p>
            <a:pPr marL="285750" indent="-285750">
              <a:buFont typeface="Arial" panose="020B0604020202020204" pitchFamily="34" charset="0"/>
              <a:buChar char="•"/>
            </a:pPr>
            <a:r>
              <a:rPr lang="en-US" dirty="0"/>
              <a:t>We are going to use triggers to keep a materialized view (copy table) up to date.</a:t>
            </a:r>
          </a:p>
        </p:txBody>
      </p:sp>
      <p:sp>
        <p:nvSpPr>
          <p:cNvPr id="6" name="TextBox 5">
            <a:extLst>
              <a:ext uri="{FF2B5EF4-FFF2-40B4-BE49-F238E27FC236}">
                <a16:creationId xmlns:a16="http://schemas.microsoft.com/office/drawing/2014/main" id="{E685F915-870D-064A-950F-AB4497664224}"/>
              </a:ext>
            </a:extLst>
          </p:cNvPr>
          <p:cNvSpPr txBox="1"/>
          <p:nvPr/>
        </p:nvSpPr>
        <p:spPr>
          <a:xfrm>
            <a:off x="4572000" y="3946998"/>
            <a:ext cx="2279855" cy="646331"/>
          </a:xfrm>
          <a:prstGeom prst="rect">
            <a:avLst/>
          </a:prstGeom>
          <a:noFill/>
        </p:spPr>
        <p:txBody>
          <a:bodyPr wrap="none" rtlCol="0">
            <a:spAutoFit/>
          </a:bodyPr>
          <a:lstStyle/>
          <a:p>
            <a:r>
              <a:rPr lang="en-US" dirty="0">
                <a:solidFill>
                  <a:srgbClr val="FF0000"/>
                </a:solidFill>
              </a:rPr>
              <a:t>Back to the Notebook.</a:t>
            </a:r>
            <a:br>
              <a:rPr lang="en-US" dirty="0">
                <a:solidFill>
                  <a:srgbClr val="FF0000"/>
                </a:solidFill>
              </a:rPr>
            </a:br>
            <a:r>
              <a:rPr lang="en-US" dirty="0">
                <a:solidFill>
                  <a:srgbClr val="FF0000"/>
                </a:solidFill>
              </a:rPr>
              <a:t>Write a Trigger.</a:t>
            </a:r>
          </a:p>
        </p:txBody>
      </p:sp>
    </p:spTree>
    <p:extLst>
      <p:ext uri="{BB962C8B-B14F-4D97-AF65-F5344CB8AC3E}">
        <p14:creationId xmlns:p14="http://schemas.microsoft.com/office/powerpoint/2010/main" val="3088905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Summary</a:t>
            </a:r>
          </a:p>
        </p:txBody>
      </p:sp>
      <p:sp>
        <p:nvSpPr>
          <p:cNvPr id="9" name="TextBox 9">
            <a:extLst>
              <a:ext uri="{FF2B5EF4-FFF2-40B4-BE49-F238E27FC236}">
                <a16:creationId xmlns:a16="http://schemas.microsoft.com/office/drawing/2014/main" id="{5848C4B8-CC69-804F-93E9-5E96D80994E7}"/>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23</a:t>
            </a:fld>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charset="0"/>
                <a:ea typeface="ＭＳ Ｐゴシック" charset="-128"/>
                <a:cs typeface="+mn-cs"/>
              </a:rPr>
              <a:t>| COMS W4111_002_2021_1: Lecture 5: Advanced SQL and Projects</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 Donald F. Ferguson, 2021</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40000881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CBE4E35-481C-004F-83EA-FB03D0965A23}"/>
              </a:ext>
            </a:extLst>
          </p:cNvPr>
          <p:cNvSpPr>
            <a:spLocks noGrp="1"/>
          </p:cNvSpPr>
          <p:nvPr>
            <p:ph type="title"/>
          </p:nvPr>
        </p:nvSpPr>
        <p:spPr/>
        <p:txBody>
          <a:bodyPr/>
          <a:lstStyle/>
          <a:p>
            <a:r>
              <a:rPr lang="en-US" dirty="0"/>
              <a:t>Comparison</a:t>
            </a:r>
          </a:p>
        </p:txBody>
      </p:sp>
      <p:pic>
        <p:nvPicPr>
          <p:cNvPr id="4" name="Picture 3">
            <a:extLst>
              <a:ext uri="{FF2B5EF4-FFF2-40B4-BE49-F238E27FC236}">
                <a16:creationId xmlns:a16="http://schemas.microsoft.com/office/drawing/2014/main" id="{B72914F6-6AB2-F542-95BF-5A849838DBF9}"/>
              </a:ext>
            </a:extLst>
          </p:cNvPr>
          <p:cNvPicPr>
            <a:picLocks noChangeAspect="1"/>
          </p:cNvPicPr>
          <p:nvPr/>
        </p:nvPicPr>
        <p:blipFill>
          <a:blip r:embed="rId2"/>
          <a:stretch>
            <a:fillRect/>
          </a:stretch>
        </p:blipFill>
        <p:spPr>
          <a:xfrm>
            <a:off x="495024" y="514350"/>
            <a:ext cx="7353575" cy="4145370"/>
          </a:xfrm>
          <a:prstGeom prst="rect">
            <a:avLst/>
          </a:prstGeom>
        </p:spPr>
      </p:pic>
    </p:spTree>
    <p:extLst>
      <p:ext uri="{BB962C8B-B14F-4D97-AF65-F5344CB8AC3E}">
        <p14:creationId xmlns:p14="http://schemas.microsoft.com/office/powerpoint/2010/main" val="30308831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4CE90646-9D13-3443-B78D-C693705946CF}"/>
              </a:ext>
            </a:extLst>
          </p:cNvPr>
          <p:cNvSpPr>
            <a:spLocks noGrp="1"/>
          </p:cNvSpPr>
          <p:nvPr>
            <p:ph idx="1"/>
          </p:nvPr>
        </p:nvSpPr>
        <p:spPr>
          <a:xfrm>
            <a:off x="152400" y="3554594"/>
            <a:ext cx="8839200" cy="1074556"/>
          </a:xfrm>
        </p:spPr>
        <p:txBody>
          <a:bodyPr/>
          <a:lstStyle/>
          <a:p>
            <a:pPr marL="0" indent="0">
              <a:buNone/>
            </a:pPr>
            <a:r>
              <a:rPr lang="en-US" sz="1600" dirty="0"/>
              <a:t>A </a:t>
            </a:r>
            <a:r>
              <a:rPr lang="en-US" sz="1600" i="1" dirty="0"/>
              <a:t>trigger</a:t>
            </a:r>
            <a:r>
              <a:rPr lang="en-US" sz="1600" dirty="0"/>
              <a:t> has capabilities like a procedure, except ...</a:t>
            </a:r>
          </a:p>
          <a:p>
            <a:pPr marL="685800" lvl="1"/>
            <a:r>
              <a:rPr lang="en-US" sz="1400" dirty="0"/>
              <a:t>You do not call it. The DB engine calls it before or after an INSERT, UPDATE, DELETE.</a:t>
            </a:r>
          </a:p>
          <a:p>
            <a:pPr marL="685800" lvl="1"/>
            <a:r>
              <a:rPr lang="en-US" sz="1400" dirty="0"/>
              <a:t>The inputs are the list of incoming new, modified rows.</a:t>
            </a:r>
          </a:p>
          <a:p>
            <a:pPr marL="685800" lvl="1"/>
            <a:r>
              <a:rPr lang="en-US" sz="1400" dirty="0"/>
              <a:t>The outputs are the modified versions of the new or modified rows.</a:t>
            </a:r>
          </a:p>
        </p:txBody>
      </p:sp>
      <p:sp>
        <p:nvSpPr>
          <p:cNvPr id="3" name="Title 2">
            <a:extLst>
              <a:ext uri="{FF2B5EF4-FFF2-40B4-BE49-F238E27FC236}">
                <a16:creationId xmlns:a16="http://schemas.microsoft.com/office/drawing/2014/main" id="{9CBE4E35-481C-004F-83EA-FB03D0965A23}"/>
              </a:ext>
            </a:extLst>
          </p:cNvPr>
          <p:cNvSpPr>
            <a:spLocks noGrp="1"/>
          </p:cNvSpPr>
          <p:nvPr>
            <p:ph type="title"/>
          </p:nvPr>
        </p:nvSpPr>
        <p:spPr/>
        <p:txBody>
          <a:bodyPr/>
          <a:lstStyle/>
          <a:p>
            <a:r>
              <a:rPr lang="en-US" dirty="0"/>
              <a:t>Comparison – Some Details</a:t>
            </a:r>
          </a:p>
        </p:txBody>
      </p:sp>
      <p:pic>
        <p:nvPicPr>
          <p:cNvPr id="2" name="Picture 1">
            <a:extLst>
              <a:ext uri="{FF2B5EF4-FFF2-40B4-BE49-F238E27FC236}">
                <a16:creationId xmlns:a16="http://schemas.microsoft.com/office/drawing/2014/main" id="{E76C8346-FE46-C742-8E1E-B8934F4F2768}"/>
              </a:ext>
            </a:extLst>
          </p:cNvPr>
          <p:cNvPicPr>
            <a:picLocks noChangeAspect="1"/>
          </p:cNvPicPr>
          <p:nvPr/>
        </p:nvPicPr>
        <p:blipFill>
          <a:blip r:embed="rId2"/>
          <a:stretch>
            <a:fillRect/>
          </a:stretch>
        </p:blipFill>
        <p:spPr>
          <a:xfrm>
            <a:off x="838200" y="444319"/>
            <a:ext cx="6781800" cy="3110274"/>
          </a:xfrm>
          <a:prstGeom prst="rect">
            <a:avLst/>
          </a:prstGeom>
        </p:spPr>
      </p:pic>
    </p:spTree>
    <p:extLst>
      <p:ext uri="{BB962C8B-B14F-4D97-AF65-F5344CB8AC3E}">
        <p14:creationId xmlns:p14="http://schemas.microsoft.com/office/powerpoint/2010/main" val="33246656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Complex Examples</a:t>
            </a:r>
            <a:b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b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Columbia Courses, Sections, Enrollments </a:t>
            </a:r>
            <a:b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b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(Part II – Students and Faculty)</a:t>
            </a:r>
            <a:endParaRPr kumimoji="0" lang="en-US" altLang="en-US" sz="16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8" name="TextBox 9"/>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26</a:t>
            </a:fld>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charset="0"/>
                <a:ea typeface="ＭＳ Ｐゴシック" charset="-128"/>
                <a:cs typeface="+mn-cs"/>
              </a:rPr>
              <a:t>| COMS W4111_002_2021_1: Lecture 5: Advanced SQL and Projects</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 Donald F. Ferguson, 2021</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1577582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err="1">
                <a:ln>
                  <a:noFill/>
                </a:ln>
                <a:solidFill>
                  <a:prstClr val="white"/>
                </a:solidFill>
                <a:effectLst/>
                <a:uLnTx/>
                <a:uFillTx/>
                <a:latin typeface="Calibri" charset="0"/>
                <a:ea typeface="ＭＳ Ｐゴシック" charset="-128"/>
                <a:cs typeface="+mn-cs"/>
              </a:rPr>
              <a:t>IsA</a:t>
            </a: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 Inheritance, Generalization, Specialization</a:t>
            </a:r>
          </a:p>
        </p:txBody>
      </p:sp>
      <p:sp>
        <p:nvSpPr>
          <p:cNvPr id="9" name="TextBox 9">
            <a:extLst>
              <a:ext uri="{FF2B5EF4-FFF2-40B4-BE49-F238E27FC236}">
                <a16:creationId xmlns:a16="http://schemas.microsoft.com/office/drawing/2014/main" id="{5848C4B8-CC69-804F-93E9-5E96D80994E7}"/>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27</a:t>
            </a:fld>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charset="0"/>
                <a:ea typeface="ＭＳ Ｐゴシック" charset="-128"/>
                <a:cs typeface="+mn-cs"/>
              </a:rPr>
              <a:t>| COMS W4111_002_2021_1: Lecture 5: Advanced SQL and Projects</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 Donald F. Ferguson, 2021</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5942787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DCC6D00-3BC2-7D4B-8A9B-DA2146AD0039}"/>
              </a:ext>
            </a:extLst>
          </p:cNvPr>
          <p:cNvSpPr>
            <a:spLocks noGrp="1"/>
          </p:cNvSpPr>
          <p:nvPr>
            <p:ph idx="1"/>
          </p:nvPr>
        </p:nvSpPr>
        <p:spPr/>
        <p:txBody>
          <a:bodyPr/>
          <a:lstStyle/>
          <a:p>
            <a:r>
              <a:rPr lang="en-US" sz="1600" dirty="0"/>
              <a:t>We modelled </a:t>
            </a:r>
            <a:r>
              <a:rPr lang="en-US" sz="1600" i="1" dirty="0"/>
              <a:t>course.</a:t>
            </a:r>
          </a:p>
          <a:p>
            <a:r>
              <a:rPr lang="en-US" sz="1600" dirty="0"/>
              <a:t>To </a:t>
            </a:r>
            <a:r>
              <a:rPr lang="en-US" sz="1600" i="1" dirty="0"/>
              <a:t>enroll</a:t>
            </a:r>
            <a:r>
              <a:rPr lang="en-US" sz="1600" dirty="0"/>
              <a:t> students in courses, we need ...</a:t>
            </a:r>
          </a:p>
          <a:p>
            <a:pPr lvl="1"/>
            <a:r>
              <a:rPr lang="en-US" sz="1400" dirty="0"/>
              <a:t>Sections</a:t>
            </a:r>
          </a:p>
          <a:p>
            <a:pPr lvl="1"/>
            <a:r>
              <a:rPr lang="en-US" sz="1400" dirty="0"/>
              <a:t>Faculty</a:t>
            </a:r>
          </a:p>
          <a:p>
            <a:pPr lvl="1"/>
            <a:r>
              <a:rPr lang="en-US" sz="1400" dirty="0"/>
              <a:t>Students</a:t>
            </a:r>
          </a:p>
          <a:p>
            <a:r>
              <a:rPr lang="en-US" sz="1600" dirty="0"/>
              <a:t>Let’s focus on the “people aspect.” We have</a:t>
            </a:r>
          </a:p>
          <a:p>
            <a:pPr lvl="1"/>
            <a:r>
              <a:rPr lang="en-US" sz="1400" dirty="0"/>
              <a:t>People</a:t>
            </a:r>
          </a:p>
          <a:p>
            <a:pPr lvl="1"/>
            <a:r>
              <a:rPr lang="en-US" sz="1400" dirty="0"/>
              <a:t>A </a:t>
            </a:r>
            <a:r>
              <a:rPr lang="en-US" sz="1400" i="1" dirty="0"/>
              <a:t>Faculty</a:t>
            </a:r>
            <a:r>
              <a:rPr lang="en-US" sz="1400" dirty="0"/>
              <a:t> </a:t>
            </a:r>
            <a:r>
              <a:rPr lang="en-US" sz="1400" b="1" dirty="0"/>
              <a:t>is a </a:t>
            </a:r>
            <a:r>
              <a:rPr lang="en-US" sz="1400" i="1" dirty="0"/>
              <a:t>People.</a:t>
            </a:r>
          </a:p>
          <a:p>
            <a:pPr lvl="1"/>
            <a:r>
              <a:rPr lang="en-US" sz="1400" dirty="0"/>
              <a:t>A </a:t>
            </a:r>
            <a:r>
              <a:rPr lang="en-US" sz="1400" i="1" dirty="0"/>
              <a:t>Student</a:t>
            </a:r>
            <a:r>
              <a:rPr lang="en-US" sz="1400" dirty="0"/>
              <a:t> </a:t>
            </a:r>
            <a:r>
              <a:rPr lang="en-US" sz="1400" b="1" dirty="0"/>
              <a:t>is a </a:t>
            </a:r>
            <a:r>
              <a:rPr lang="en-US" sz="1400" i="1" dirty="0"/>
              <a:t>People.</a:t>
            </a:r>
          </a:p>
          <a:p>
            <a:r>
              <a:rPr lang="en-US" sz="1600" dirty="0"/>
              <a:t>“In object-oriented programming, inheritance is the mechanism of basing an object or class upon another object (prototype-based inheritance) or class (class-based inheritance), retaining similar implementation. Also defined as deriving new classes (sub classes) from existing ones such as super class or base class and then forming them into a hierarchy of classes.”</a:t>
            </a:r>
          </a:p>
          <a:p>
            <a:r>
              <a:rPr lang="en-US" sz="1600" dirty="0"/>
              <a:t>This is a new type of relationship in ER modeling.</a:t>
            </a:r>
          </a:p>
        </p:txBody>
      </p:sp>
      <p:sp>
        <p:nvSpPr>
          <p:cNvPr id="3" name="Title 2">
            <a:extLst>
              <a:ext uri="{FF2B5EF4-FFF2-40B4-BE49-F238E27FC236}">
                <a16:creationId xmlns:a16="http://schemas.microsoft.com/office/drawing/2014/main" id="{1127E235-0449-6245-A57C-8740167A67C5}"/>
              </a:ext>
            </a:extLst>
          </p:cNvPr>
          <p:cNvSpPr>
            <a:spLocks noGrp="1"/>
          </p:cNvSpPr>
          <p:nvPr>
            <p:ph type="title"/>
          </p:nvPr>
        </p:nvSpPr>
        <p:spPr/>
        <p:txBody>
          <a:bodyPr/>
          <a:lstStyle/>
          <a:p>
            <a:r>
              <a:rPr lang="en-US" dirty="0"/>
              <a:t>Faculty and Students</a:t>
            </a:r>
          </a:p>
        </p:txBody>
      </p:sp>
      <p:pic>
        <p:nvPicPr>
          <p:cNvPr id="4" name="Picture 3">
            <a:extLst>
              <a:ext uri="{FF2B5EF4-FFF2-40B4-BE49-F238E27FC236}">
                <a16:creationId xmlns:a16="http://schemas.microsoft.com/office/drawing/2014/main" id="{CC8D20B5-BFB6-4847-93E1-F63EB10A23E3}"/>
              </a:ext>
            </a:extLst>
          </p:cNvPr>
          <p:cNvPicPr>
            <a:picLocks noChangeAspect="1"/>
          </p:cNvPicPr>
          <p:nvPr/>
        </p:nvPicPr>
        <p:blipFill>
          <a:blip r:embed="rId2"/>
          <a:stretch>
            <a:fillRect/>
          </a:stretch>
        </p:blipFill>
        <p:spPr>
          <a:xfrm>
            <a:off x="4343400" y="666750"/>
            <a:ext cx="1625912" cy="2165531"/>
          </a:xfrm>
          <a:prstGeom prst="rect">
            <a:avLst/>
          </a:prstGeom>
        </p:spPr>
      </p:pic>
      <p:sp>
        <p:nvSpPr>
          <p:cNvPr id="5" name="TextBox 4">
            <a:extLst>
              <a:ext uri="{FF2B5EF4-FFF2-40B4-BE49-F238E27FC236}">
                <a16:creationId xmlns:a16="http://schemas.microsoft.com/office/drawing/2014/main" id="{E1C5D0A5-0A2F-DC4C-A23E-D37EB2D881CC}"/>
              </a:ext>
            </a:extLst>
          </p:cNvPr>
          <p:cNvSpPr txBox="1"/>
          <p:nvPr/>
        </p:nvSpPr>
        <p:spPr>
          <a:xfrm>
            <a:off x="4505884" y="514350"/>
            <a:ext cx="1056058" cy="307777"/>
          </a:xfrm>
          <a:prstGeom prst="rect">
            <a:avLst/>
          </a:prstGeom>
          <a:noFill/>
        </p:spPr>
        <p:txBody>
          <a:bodyPr wrap="none" rtlCol="0">
            <a:spAutoFit/>
          </a:bodyPr>
          <a:lstStyle/>
          <a:p>
            <a:r>
              <a:rPr lang="en-US" sz="1400" dirty="0"/>
              <a:t>ER Notation</a:t>
            </a:r>
          </a:p>
        </p:txBody>
      </p:sp>
    </p:spTree>
    <p:extLst>
      <p:ext uri="{BB962C8B-B14F-4D97-AF65-F5344CB8AC3E}">
        <p14:creationId xmlns:p14="http://schemas.microsoft.com/office/powerpoint/2010/main" val="104146207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3506"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Specialization</a:t>
            </a:r>
          </a:p>
        </p:txBody>
      </p:sp>
      <p:sp>
        <p:nvSpPr>
          <p:cNvPr id="59395" name="Rectangle 3"/>
          <p:cNvSpPr>
            <a:spLocks noGrp="1" noChangeArrowheads="1"/>
          </p:cNvSpPr>
          <p:nvPr>
            <p:ph type="body" idx="1"/>
          </p:nvPr>
        </p:nvSpPr>
        <p:spPr>
          <a:xfrm>
            <a:off x="1719262" y="906067"/>
            <a:ext cx="5755736" cy="2943558"/>
          </a:xfrm>
        </p:spPr>
        <p:txBody>
          <a:bodyPr/>
          <a:lstStyle/>
          <a:p>
            <a:r>
              <a:rPr lang="en-US" altLang="en-US" dirty="0"/>
              <a:t>Top-down design process; we designate sub-groupings within an entity set that are distinctive from other entities in the set.</a:t>
            </a:r>
          </a:p>
          <a:p>
            <a:r>
              <a:rPr lang="en-US" altLang="en-US" dirty="0"/>
              <a:t>These sub-groupings become lower-level entity sets that have attributes or participate in relationships that do not apply to the higher-level entity set.</a:t>
            </a:r>
          </a:p>
          <a:p>
            <a:r>
              <a:rPr lang="en-US" altLang="en-US" dirty="0"/>
              <a:t>Depicted by a </a:t>
            </a:r>
            <a:r>
              <a:rPr lang="en-US" altLang="en-US" i="1" dirty="0"/>
              <a:t>triangle</a:t>
            </a:r>
            <a:r>
              <a:rPr lang="en-US" altLang="en-US" dirty="0"/>
              <a:t> component labeled ISA (e.g., </a:t>
            </a:r>
            <a:r>
              <a:rPr lang="en-US" altLang="en-US" i="1" dirty="0"/>
              <a:t>instructor</a:t>
            </a:r>
            <a:r>
              <a:rPr lang="en-US" altLang="en-US" dirty="0"/>
              <a:t> “is a” </a:t>
            </a:r>
            <a:r>
              <a:rPr lang="en-US" altLang="en-US" i="1" dirty="0"/>
              <a:t>person</a:t>
            </a:r>
            <a:r>
              <a:rPr lang="en-US" altLang="en-US" dirty="0"/>
              <a:t>).</a:t>
            </a:r>
          </a:p>
          <a:p>
            <a:r>
              <a:rPr lang="en-US" altLang="en-US" b="1" dirty="0">
                <a:solidFill>
                  <a:srgbClr val="002060"/>
                </a:solidFill>
              </a:rPr>
              <a:t>Attribute inheritance</a:t>
            </a:r>
            <a:r>
              <a:rPr lang="en-US" altLang="en-US" dirty="0">
                <a:solidFill>
                  <a:srgbClr val="002060"/>
                </a:solidFill>
              </a:rPr>
              <a:t> </a:t>
            </a:r>
            <a:r>
              <a:rPr lang="en-US" altLang="en-US" dirty="0"/>
              <a:t>– a lower-level entity set inherits all the attributes and relationship participation of the higher-level entity set to which it is linked.</a:t>
            </a:r>
          </a:p>
          <a:p>
            <a:endParaRPr lang="en-US" altLang="en-US" dirty="0"/>
          </a:p>
        </p:txBody>
      </p:sp>
    </p:spTree>
    <p:extLst>
      <p:ext uri="{BB962C8B-B14F-4D97-AF65-F5344CB8AC3E}">
        <p14:creationId xmlns:p14="http://schemas.microsoft.com/office/powerpoint/2010/main" val="6874383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Contents</a:t>
            </a:r>
            <a:endParaRPr lang="en-US" altLang="en-US" sz="1600" i="1" dirty="0">
              <a:solidFill>
                <a:schemeClr val="bg1"/>
              </a:solidFill>
            </a:endParaRPr>
          </a:p>
        </p:txBody>
      </p:sp>
      <p:sp>
        <p:nvSpPr>
          <p:cNvPr id="8" name="TextBox 9"/>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3</a:t>
            </a:fld>
            <a:r>
              <a:rPr lang="en-US" altLang="en-US" sz="800" b="1" dirty="0">
                <a:solidFill>
                  <a:schemeClr val="bg1"/>
                </a:solidFill>
              </a:rPr>
              <a:t> </a:t>
            </a:r>
            <a:r>
              <a:rPr lang="en-US" altLang="en-US" sz="800" dirty="0">
                <a:solidFill>
                  <a:schemeClr val="bg1"/>
                </a:solidFill>
              </a:rPr>
              <a:t>| COMS W4111_002_2021_1: Lecture 6: </a:t>
            </a:r>
            <a:r>
              <a:rPr lang="en-US" altLang="en-US" sz="800" dirty="0" err="1">
                <a:solidFill>
                  <a:schemeClr val="bg1"/>
                </a:solidFill>
              </a:rPr>
              <a:t>SQL_ER_Final_Project</a:t>
            </a:r>
            <a:r>
              <a:rPr lang="en-US" altLang="en-US" sz="800" dirty="0">
                <a:solidFill>
                  <a:schemeClr val="bg1"/>
                </a:solidFill>
              </a:rPr>
              <a:t>	</a:t>
            </a:r>
            <a:r>
              <a:rPr lang="en-US" altLang="en-US" sz="800" b="1" dirty="0">
                <a:solidFill>
                  <a:schemeClr val="bg1"/>
                </a:solidFill>
              </a:rPr>
              <a:t>		© Donald F. Ferguson, 2021</a:t>
            </a:r>
            <a:endParaRPr lang="en-US" altLang="en-US" sz="800" i="1" dirty="0">
              <a:solidFill>
                <a:schemeClr val="bg1"/>
              </a:solidFill>
            </a:endParaRPr>
          </a:p>
        </p:txBody>
      </p:sp>
    </p:spTree>
    <p:extLst>
      <p:ext uri="{BB962C8B-B14F-4D97-AF65-F5344CB8AC3E}">
        <p14:creationId xmlns:p14="http://schemas.microsoft.com/office/powerpoint/2010/main" val="31982661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CC9306B-77CF-0642-A169-30EED6284340}"/>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lgn="ctr" defTabSz="685800" fontAlgn="auto">
              <a:spcBef>
                <a:spcPct val="0"/>
              </a:spcBef>
              <a:spcAft>
                <a:spcPts val="0"/>
              </a:spcAft>
              <a:buNone/>
              <a:defRPr/>
            </a:pPr>
            <a:endParaRPr lang="en-US" altLang="en-US" sz="1800">
              <a:solidFill>
                <a:srgbClr val="E6B9B8"/>
              </a:solidFill>
            </a:endParaRPr>
          </a:p>
        </p:txBody>
      </p:sp>
      <p:pic>
        <p:nvPicPr>
          <p:cNvPr id="33797" name="Picture 10">
            <a:extLst>
              <a:ext uri="{FF2B5EF4-FFF2-40B4-BE49-F238E27FC236}">
                <a16:creationId xmlns:a16="http://schemas.microsoft.com/office/drawing/2014/main" id="{394CC7E9-BC31-9C40-9A4D-8B84424E0D4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62801" y="4803776"/>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8" name="TextBox 11">
            <a:extLst>
              <a:ext uri="{FF2B5EF4-FFF2-40B4-BE49-F238E27FC236}">
                <a16:creationId xmlns:a16="http://schemas.microsoft.com/office/drawing/2014/main" id="{55FB4359-791D-5B40-928C-C62BDB029620}"/>
              </a:ext>
            </a:extLst>
          </p:cNvPr>
          <p:cNvSpPr txBox="1">
            <a:spLocks noChangeArrowheads="1"/>
          </p:cNvSpPr>
          <p:nvPr/>
        </p:nvSpPr>
        <p:spPr bwMode="auto">
          <a:xfrm>
            <a:off x="255588" y="4695825"/>
            <a:ext cx="67818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defTabSz="685800" fontAlgn="auto">
              <a:lnSpc>
                <a:spcPts val="2400"/>
              </a:lnSpc>
              <a:spcBef>
                <a:spcPct val="0"/>
              </a:spcBef>
              <a:spcAft>
                <a:spcPts val="0"/>
              </a:spcAft>
              <a:buNone/>
              <a:defRPr/>
            </a:pPr>
            <a:fld id="{06B2ECF5-3358-634A-8C5D-6E0FBC4218E3}" type="slidenum">
              <a:rPr lang="en-US" altLang="en-US" sz="1200" b="1">
                <a:solidFill>
                  <a:prstClr val="white"/>
                </a:solidFill>
              </a:rPr>
              <a:pPr defTabSz="685800" fontAlgn="auto">
                <a:lnSpc>
                  <a:spcPts val="2400"/>
                </a:lnSpc>
                <a:spcBef>
                  <a:spcPct val="0"/>
                </a:spcBef>
                <a:spcAft>
                  <a:spcPts val="0"/>
                </a:spcAft>
                <a:buNone/>
                <a:defRPr/>
              </a:pPr>
              <a:t>30</a:t>
            </a:fld>
            <a:r>
              <a:rPr lang="en-US" altLang="en-US" sz="1200" b="1" dirty="0">
                <a:solidFill>
                  <a:prstClr val="white"/>
                </a:solidFill>
              </a:rPr>
              <a:t> </a:t>
            </a:r>
            <a:r>
              <a:rPr lang="en-US" altLang="en-US" sz="1200" dirty="0">
                <a:solidFill>
                  <a:prstClr val="white"/>
                </a:solidFill>
              </a:rPr>
              <a:t>|</a:t>
            </a:r>
            <a:r>
              <a:rPr lang="en-US" altLang="en-US" sz="1200" b="1" dirty="0">
                <a:solidFill>
                  <a:prstClr val="white"/>
                </a:solidFill>
              </a:rPr>
              <a:t> </a:t>
            </a:r>
            <a:r>
              <a:rPr lang="en-US" altLang="en-US" sz="1200" i="1" dirty="0">
                <a:solidFill>
                  <a:prstClr val="white"/>
                </a:solidFill>
              </a:rPr>
              <a:t>W4111_02_F20:  Introduction to Databases – Lecture 6</a:t>
            </a:r>
          </a:p>
        </p:txBody>
      </p:sp>
      <p:sp>
        <p:nvSpPr>
          <p:cNvPr id="11" name="Rectangle 10">
            <a:extLst>
              <a:ext uri="{FF2B5EF4-FFF2-40B4-BE49-F238E27FC236}">
                <a16:creationId xmlns:a16="http://schemas.microsoft.com/office/drawing/2014/main" id="{6D356BD1-4B59-D34E-B900-A72714E09B7D}"/>
              </a:ext>
            </a:extLst>
          </p:cNvPr>
          <p:cNvSpPr>
            <a:spLocks noChangeArrowheads="1"/>
          </p:cNvSpPr>
          <p:nvPr/>
        </p:nvSpPr>
        <p:spPr bwMode="auto">
          <a:xfrm>
            <a:off x="13448" y="0"/>
            <a:ext cx="9144000" cy="457200"/>
          </a:xfrm>
          <a:prstGeom prst="rect">
            <a:avLst/>
          </a:prstGeom>
          <a:solidFill>
            <a:schemeClr val="tx1"/>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lgn="ctr" defTabSz="685800" fontAlgn="auto">
              <a:spcBef>
                <a:spcPct val="0"/>
              </a:spcBef>
              <a:spcAft>
                <a:spcPts val="0"/>
              </a:spcAft>
              <a:buNone/>
              <a:defRPr/>
            </a:pPr>
            <a:endParaRPr lang="en-US" altLang="en-US" sz="1800" dirty="0">
              <a:solidFill>
                <a:srgbClr val="E6B9B8"/>
              </a:solidFill>
            </a:endParaRPr>
          </a:p>
        </p:txBody>
      </p:sp>
      <p:sp>
        <p:nvSpPr>
          <p:cNvPr id="12" name="Rectangle 7">
            <a:extLst>
              <a:ext uri="{FF2B5EF4-FFF2-40B4-BE49-F238E27FC236}">
                <a16:creationId xmlns:a16="http://schemas.microsoft.com/office/drawing/2014/main" id="{AC4DD7AE-B235-6844-BB6E-F1BBE67630FA}"/>
              </a:ext>
            </a:extLst>
          </p:cNvPr>
          <p:cNvSpPr>
            <a:spLocks noChangeArrowheads="1"/>
          </p:cNvSpPr>
          <p:nvPr/>
        </p:nvSpPr>
        <p:spPr bwMode="auto">
          <a:xfrm>
            <a:off x="242047" y="1"/>
            <a:ext cx="833644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defTabSz="685800" fontAlgn="auto">
              <a:spcBef>
                <a:spcPct val="0"/>
              </a:spcBef>
              <a:spcAft>
                <a:spcPts val="0"/>
              </a:spcAft>
              <a:buNone/>
              <a:defRPr/>
            </a:pPr>
            <a:r>
              <a:rPr lang="en-US" altLang="en-US" sz="2400" dirty="0">
                <a:solidFill>
                  <a:prstClr val="white"/>
                </a:solidFill>
              </a:rPr>
              <a:t>Inheritance, </a:t>
            </a:r>
            <a:r>
              <a:rPr lang="en-US" altLang="en-US" sz="2400" dirty="0" err="1">
                <a:solidFill>
                  <a:prstClr val="white"/>
                </a:solidFill>
              </a:rPr>
              <a:t>IsA</a:t>
            </a:r>
            <a:r>
              <a:rPr lang="en-US" altLang="en-US" sz="2400" dirty="0">
                <a:solidFill>
                  <a:prstClr val="white"/>
                </a:solidFill>
              </a:rPr>
              <a:t>, Specialization</a:t>
            </a:r>
          </a:p>
        </p:txBody>
      </p:sp>
      <p:pic>
        <p:nvPicPr>
          <p:cNvPr id="24" name="Picture 23">
            <a:extLst>
              <a:ext uri="{FF2B5EF4-FFF2-40B4-BE49-F238E27FC236}">
                <a16:creationId xmlns:a16="http://schemas.microsoft.com/office/drawing/2014/main" id="{B4CCCC0B-F430-4848-989C-AB2F94C75085}"/>
              </a:ext>
            </a:extLst>
          </p:cNvPr>
          <p:cNvPicPr>
            <a:picLocks noChangeAspect="1"/>
          </p:cNvPicPr>
          <p:nvPr/>
        </p:nvPicPr>
        <p:blipFill>
          <a:blip r:embed="rId4"/>
          <a:stretch>
            <a:fillRect/>
          </a:stretch>
        </p:blipFill>
        <p:spPr>
          <a:xfrm>
            <a:off x="0" y="1013960"/>
            <a:ext cx="4064181" cy="3371538"/>
          </a:xfrm>
          <a:prstGeom prst="rect">
            <a:avLst/>
          </a:prstGeom>
        </p:spPr>
      </p:pic>
      <p:pic>
        <p:nvPicPr>
          <p:cNvPr id="25" name="Picture 24">
            <a:extLst>
              <a:ext uri="{FF2B5EF4-FFF2-40B4-BE49-F238E27FC236}">
                <a16:creationId xmlns:a16="http://schemas.microsoft.com/office/drawing/2014/main" id="{D43E57B6-468B-2E49-A5AA-46E767031E40}"/>
              </a:ext>
            </a:extLst>
          </p:cNvPr>
          <p:cNvPicPr>
            <a:picLocks noChangeAspect="1"/>
          </p:cNvPicPr>
          <p:nvPr/>
        </p:nvPicPr>
        <p:blipFill>
          <a:blip r:embed="rId5"/>
          <a:stretch>
            <a:fillRect/>
          </a:stretch>
        </p:blipFill>
        <p:spPr>
          <a:xfrm>
            <a:off x="3119718" y="616419"/>
            <a:ext cx="5969674" cy="1150489"/>
          </a:xfrm>
          <a:prstGeom prst="rect">
            <a:avLst/>
          </a:prstGeom>
        </p:spPr>
      </p:pic>
      <p:pic>
        <p:nvPicPr>
          <p:cNvPr id="26" name="Picture 25">
            <a:extLst>
              <a:ext uri="{FF2B5EF4-FFF2-40B4-BE49-F238E27FC236}">
                <a16:creationId xmlns:a16="http://schemas.microsoft.com/office/drawing/2014/main" id="{30591497-4C59-2A46-8399-B991355653C9}"/>
              </a:ext>
            </a:extLst>
          </p:cNvPr>
          <p:cNvPicPr>
            <a:picLocks noChangeAspect="1"/>
          </p:cNvPicPr>
          <p:nvPr/>
        </p:nvPicPr>
        <p:blipFill>
          <a:blip r:embed="rId6"/>
          <a:stretch>
            <a:fillRect/>
          </a:stretch>
        </p:blipFill>
        <p:spPr>
          <a:xfrm>
            <a:off x="3965555" y="2008993"/>
            <a:ext cx="5123837" cy="2412812"/>
          </a:xfrm>
          <a:prstGeom prst="rect">
            <a:avLst/>
          </a:prstGeom>
        </p:spPr>
      </p:pic>
      <p:sp>
        <p:nvSpPr>
          <p:cNvPr id="27" name="Rectangle 26">
            <a:extLst>
              <a:ext uri="{FF2B5EF4-FFF2-40B4-BE49-F238E27FC236}">
                <a16:creationId xmlns:a16="http://schemas.microsoft.com/office/drawing/2014/main" id="{23F8F7BF-75DA-E640-AB79-C0A60ED2BDB3}"/>
              </a:ext>
            </a:extLst>
          </p:cNvPr>
          <p:cNvSpPr/>
          <p:nvPr/>
        </p:nvSpPr>
        <p:spPr>
          <a:xfrm>
            <a:off x="138953" y="4476870"/>
            <a:ext cx="5644053" cy="196208"/>
          </a:xfrm>
          <a:prstGeom prst="rect">
            <a:avLst/>
          </a:prstGeom>
        </p:spPr>
        <p:txBody>
          <a:bodyPr wrap="square">
            <a:spAutoFit/>
          </a:bodyPr>
          <a:lstStyle/>
          <a:p>
            <a:pPr defTabSz="685800"/>
            <a:r>
              <a:rPr lang="en-US" sz="675" dirty="0">
                <a:solidFill>
                  <a:srgbClr val="444444"/>
                </a:solidFill>
                <a:latin typeface="Arial" charset="0"/>
                <a:ea typeface="+mn-ea"/>
              </a:rPr>
              <a:t>http://</a:t>
            </a:r>
            <a:r>
              <a:rPr lang="en-US" sz="675" dirty="0" err="1">
                <a:solidFill>
                  <a:srgbClr val="444444"/>
                </a:solidFill>
                <a:latin typeface="Arial" charset="0"/>
                <a:ea typeface="+mn-ea"/>
              </a:rPr>
              <a:t>www.vertabelo.com</a:t>
            </a:r>
            <a:r>
              <a:rPr lang="en-US" sz="675" dirty="0">
                <a:solidFill>
                  <a:srgbClr val="444444"/>
                </a:solidFill>
                <a:latin typeface="Arial" charset="0"/>
                <a:ea typeface="+mn-ea"/>
              </a:rPr>
              <a:t>/blog/technical-articles/inheritance-in-a-relational-database</a:t>
            </a:r>
          </a:p>
        </p:txBody>
      </p:sp>
      <p:sp>
        <p:nvSpPr>
          <p:cNvPr id="28" name="TextBox 27">
            <a:extLst>
              <a:ext uri="{FF2B5EF4-FFF2-40B4-BE49-F238E27FC236}">
                <a16:creationId xmlns:a16="http://schemas.microsoft.com/office/drawing/2014/main" id="{2E59E5E8-FEC9-C54E-96ED-E720961F2E08}"/>
              </a:ext>
            </a:extLst>
          </p:cNvPr>
          <p:cNvSpPr txBox="1"/>
          <p:nvPr/>
        </p:nvSpPr>
        <p:spPr>
          <a:xfrm>
            <a:off x="228600" y="3329907"/>
            <a:ext cx="1128811" cy="1128811"/>
          </a:xfrm>
          <a:prstGeom prst="rect">
            <a:avLst/>
          </a:prstGeom>
          <a:noFill/>
        </p:spPr>
        <p:txBody>
          <a:bodyPr wrap="none" rtlCol="0">
            <a:noAutofit/>
          </a:bodyPr>
          <a:lstStyle/>
          <a:p>
            <a:pPr marL="171450" indent="-171450" defTabSz="685800">
              <a:lnSpc>
                <a:spcPct val="90000"/>
              </a:lnSpc>
              <a:spcBef>
                <a:spcPts val="450"/>
              </a:spcBef>
              <a:spcAft>
                <a:spcPts val="0"/>
              </a:spcAft>
              <a:buClr>
                <a:srgbClr val="0085C3"/>
              </a:buClr>
              <a:buFontTx/>
              <a:buAutoNum type="arabicPeriod"/>
            </a:pPr>
            <a:r>
              <a:rPr lang="en-US" sz="900" dirty="0">
                <a:solidFill>
                  <a:srgbClr val="444444"/>
                </a:solidFill>
                <a:latin typeface="Museo Sans For Dell"/>
                <a:ea typeface="+mn-ea"/>
              </a:rPr>
              <a:t>Are all employees faculty?</a:t>
            </a:r>
          </a:p>
          <a:p>
            <a:pPr marL="171450" indent="-171450" defTabSz="685800">
              <a:lnSpc>
                <a:spcPct val="90000"/>
              </a:lnSpc>
              <a:spcBef>
                <a:spcPts val="450"/>
              </a:spcBef>
              <a:spcAft>
                <a:spcPts val="0"/>
              </a:spcAft>
              <a:buClr>
                <a:srgbClr val="0085C3"/>
              </a:buClr>
              <a:buFontTx/>
              <a:buAutoNum type="arabicPeriod"/>
            </a:pPr>
            <a:r>
              <a:rPr lang="en-US" sz="900" dirty="0">
                <a:solidFill>
                  <a:srgbClr val="444444"/>
                </a:solidFill>
                <a:latin typeface="Museo Sans For Dell"/>
                <a:ea typeface="+mn-ea"/>
              </a:rPr>
              <a:t>Can students also be employees?</a:t>
            </a:r>
          </a:p>
        </p:txBody>
      </p:sp>
    </p:spTree>
    <p:extLst>
      <p:ext uri="{BB962C8B-B14F-4D97-AF65-F5344CB8AC3E}">
        <p14:creationId xmlns:p14="http://schemas.microsoft.com/office/powerpoint/2010/main" val="35284975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CC9306B-77CF-0642-A169-30EED6284340}"/>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lgn="ctr" defTabSz="685800" fontAlgn="auto">
              <a:spcBef>
                <a:spcPct val="0"/>
              </a:spcBef>
              <a:spcAft>
                <a:spcPts val="0"/>
              </a:spcAft>
              <a:buNone/>
              <a:defRPr/>
            </a:pPr>
            <a:endParaRPr lang="en-US" altLang="en-US" sz="1800">
              <a:solidFill>
                <a:srgbClr val="E6B9B8"/>
              </a:solidFill>
            </a:endParaRPr>
          </a:p>
        </p:txBody>
      </p:sp>
      <p:pic>
        <p:nvPicPr>
          <p:cNvPr id="33797" name="Picture 10">
            <a:extLst>
              <a:ext uri="{FF2B5EF4-FFF2-40B4-BE49-F238E27FC236}">
                <a16:creationId xmlns:a16="http://schemas.microsoft.com/office/drawing/2014/main" id="{394CC7E9-BC31-9C40-9A4D-8B84424E0D4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62801" y="4803776"/>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8" name="TextBox 11">
            <a:extLst>
              <a:ext uri="{FF2B5EF4-FFF2-40B4-BE49-F238E27FC236}">
                <a16:creationId xmlns:a16="http://schemas.microsoft.com/office/drawing/2014/main" id="{55FB4359-791D-5B40-928C-C62BDB029620}"/>
              </a:ext>
            </a:extLst>
          </p:cNvPr>
          <p:cNvSpPr txBox="1">
            <a:spLocks noChangeArrowheads="1"/>
          </p:cNvSpPr>
          <p:nvPr/>
        </p:nvSpPr>
        <p:spPr bwMode="auto">
          <a:xfrm>
            <a:off x="255588" y="4695825"/>
            <a:ext cx="67818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defTabSz="685800" fontAlgn="auto">
              <a:lnSpc>
                <a:spcPts val="2400"/>
              </a:lnSpc>
              <a:spcBef>
                <a:spcPct val="0"/>
              </a:spcBef>
              <a:spcAft>
                <a:spcPts val="0"/>
              </a:spcAft>
              <a:buNone/>
              <a:defRPr/>
            </a:pPr>
            <a:fld id="{06B2ECF5-3358-634A-8C5D-6E0FBC4218E3}" type="slidenum">
              <a:rPr lang="en-US" altLang="en-US" sz="1200" b="1">
                <a:solidFill>
                  <a:prstClr val="white"/>
                </a:solidFill>
              </a:rPr>
              <a:pPr defTabSz="685800" fontAlgn="auto">
                <a:lnSpc>
                  <a:spcPts val="2400"/>
                </a:lnSpc>
                <a:spcBef>
                  <a:spcPct val="0"/>
                </a:spcBef>
                <a:spcAft>
                  <a:spcPts val="0"/>
                </a:spcAft>
                <a:buNone/>
                <a:defRPr/>
              </a:pPr>
              <a:t>31</a:t>
            </a:fld>
            <a:r>
              <a:rPr lang="en-US" altLang="en-US" sz="1200" b="1" dirty="0">
                <a:solidFill>
                  <a:prstClr val="white"/>
                </a:solidFill>
              </a:rPr>
              <a:t> </a:t>
            </a:r>
            <a:r>
              <a:rPr lang="en-US" altLang="en-US" sz="1200" dirty="0">
                <a:solidFill>
                  <a:prstClr val="white"/>
                </a:solidFill>
              </a:rPr>
              <a:t>|</a:t>
            </a:r>
            <a:r>
              <a:rPr lang="en-US" altLang="en-US" sz="1200" b="1" dirty="0">
                <a:solidFill>
                  <a:prstClr val="white"/>
                </a:solidFill>
              </a:rPr>
              <a:t> </a:t>
            </a:r>
            <a:r>
              <a:rPr lang="en-US" altLang="en-US" sz="1200" i="1" dirty="0">
                <a:solidFill>
                  <a:prstClr val="white"/>
                </a:solidFill>
              </a:rPr>
              <a:t>W4111_02_F20:  Introduction to Databases – Lecture 6</a:t>
            </a:r>
          </a:p>
        </p:txBody>
      </p:sp>
      <p:sp>
        <p:nvSpPr>
          <p:cNvPr id="11" name="Rectangle 10">
            <a:extLst>
              <a:ext uri="{FF2B5EF4-FFF2-40B4-BE49-F238E27FC236}">
                <a16:creationId xmlns:a16="http://schemas.microsoft.com/office/drawing/2014/main" id="{6D356BD1-4B59-D34E-B900-A72714E09B7D}"/>
              </a:ext>
            </a:extLst>
          </p:cNvPr>
          <p:cNvSpPr>
            <a:spLocks noChangeArrowheads="1"/>
          </p:cNvSpPr>
          <p:nvPr/>
        </p:nvSpPr>
        <p:spPr bwMode="auto">
          <a:xfrm>
            <a:off x="13448" y="0"/>
            <a:ext cx="9144000" cy="457200"/>
          </a:xfrm>
          <a:prstGeom prst="rect">
            <a:avLst/>
          </a:prstGeom>
          <a:solidFill>
            <a:schemeClr val="tx1"/>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lgn="ctr" defTabSz="685800" fontAlgn="auto">
              <a:spcBef>
                <a:spcPct val="0"/>
              </a:spcBef>
              <a:spcAft>
                <a:spcPts val="0"/>
              </a:spcAft>
              <a:buNone/>
              <a:defRPr/>
            </a:pPr>
            <a:endParaRPr lang="en-US" altLang="en-US" sz="1800" dirty="0">
              <a:solidFill>
                <a:srgbClr val="E6B9B8"/>
              </a:solidFill>
            </a:endParaRPr>
          </a:p>
        </p:txBody>
      </p:sp>
      <p:sp>
        <p:nvSpPr>
          <p:cNvPr id="12" name="Rectangle 7">
            <a:extLst>
              <a:ext uri="{FF2B5EF4-FFF2-40B4-BE49-F238E27FC236}">
                <a16:creationId xmlns:a16="http://schemas.microsoft.com/office/drawing/2014/main" id="{AC4DD7AE-B235-6844-BB6E-F1BBE67630FA}"/>
              </a:ext>
            </a:extLst>
          </p:cNvPr>
          <p:cNvSpPr>
            <a:spLocks noChangeArrowheads="1"/>
          </p:cNvSpPr>
          <p:nvPr/>
        </p:nvSpPr>
        <p:spPr bwMode="auto">
          <a:xfrm>
            <a:off x="242047" y="1"/>
            <a:ext cx="833644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defTabSz="685800" fontAlgn="auto">
              <a:spcBef>
                <a:spcPct val="0"/>
              </a:spcBef>
              <a:spcAft>
                <a:spcPts val="0"/>
              </a:spcAft>
              <a:buNone/>
              <a:defRPr/>
            </a:pPr>
            <a:r>
              <a:rPr lang="en-US" altLang="en-US" sz="2400" dirty="0">
                <a:solidFill>
                  <a:prstClr val="white"/>
                </a:solidFill>
              </a:rPr>
              <a:t>Simpler Example</a:t>
            </a:r>
          </a:p>
        </p:txBody>
      </p:sp>
      <p:pic>
        <p:nvPicPr>
          <p:cNvPr id="13" name="Picture 12">
            <a:extLst>
              <a:ext uri="{FF2B5EF4-FFF2-40B4-BE49-F238E27FC236}">
                <a16:creationId xmlns:a16="http://schemas.microsoft.com/office/drawing/2014/main" id="{8A9F8F87-7975-1141-BDEB-A720C6597D2C}"/>
              </a:ext>
            </a:extLst>
          </p:cNvPr>
          <p:cNvPicPr>
            <a:picLocks noChangeAspect="1"/>
          </p:cNvPicPr>
          <p:nvPr/>
        </p:nvPicPr>
        <p:blipFill>
          <a:blip r:embed="rId4"/>
          <a:stretch>
            <a:fillRect/>
          </a:stretch>
        </p:blipFill>
        <p:spPr>
          <a:xfrm>
            <a:off x="911133" y="587411"/>
            <a:ext cx="6126256" cy="3968679"/>
          </a:xfrm>
          <a:prstGeom prst="rect">
            <a:avLst/>
          </a:prstGeom>
        </p:spPr>
      </p:pic>
    </p:spTree>
    <p:extLst>
      <p:ext uri="{BB962C8B-B14F-4D97-AF65-F5344CB8AC3E}">
        <p14:creationId xmlns:p14="http://schemas.microsoft.com/office/powerpoint/2010/main" val="191099814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A7C6EE4-151C-3243-B8B6-65CC9C44BD0E}"/>
              </a:ext>
            </a:extLst>
          </p:cNvPr>
          <p:cNvPicPr>
            <a:picLocks noChangeAspect="1"/>
          </p:cNvPicPr>
          <p:nvPr/>
        </p:nvPicPr>
        <p:blipFill>
          <a:blip r:embed="rId3"/>
          <a:stretch>
            <a:fillRect/>
          </a:stretch>
        </p:blipFill>
        <p:spPr>
          <a:xfrm>
            <a:off x="2192178" y="618297"/>
            <a:ext cx="4845211" cy="4077528"/>
          </a:xfrm>
          <a:prstGeom prst="rect">
            <a:avLst/>
          </a:prstGeom>
        </p:spPr>
      </p:pic>
      <p:sp>
        <p:nvSpPr>
          <p:cNvPr id="10" name="Rectangle 9">
            <a:extLst>
              <a:ext uri="{FF2B5EF4-FFF2-40B4-BE49-F238E27FC236}">
                <a16:creationId xmlns:a16="http://schemas.microsoft.com/office/drawing/2014/main" id="{4CC9306B-77CF-0642-A169-30EED6284340}"/>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lgn="ctr" defTabSz="685800" fontAlgn="auto">
              <a:spcBef>
                <a:spcPct val="0"/>
              </a:spcBef>
              <a:spcAft>
                <a:spcPts val="0"/>
              </a:spcAft>
              <a:buNone/>
              <a:defRPr/>
            </a:pPr>
            <a:endParaRPr lang="en-US" altLang="en-US" sz="1800">
              <a:solidFill>
                <a:srgbClr val="E6B9B8"/>
              </a:solidFill>
            </a:endParaRPr>
          </a:p>
        </p:txBody>
      </p:sp>
      <p:pic>
        <p:nvPicPr>
          <p:cNvPr id="33797" name="Picture 10">
            <a:extLst>
              <a:ext uri="{FF2B5EF4-FFF2-40B4-BE49-F238E27FC236}">
                <a16:creationId xmlns:a16="http://schemas.microsoft.com/office/drawing/2014/main" id="{394CC7E9-BC31-9C40-9A4D-8B84424E0D4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1" y="4803776"/>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8" name="TextBox 11">
            <a:extLst>
              <a:ext uri="{FF2B5EF4-FFF2-40B4-BE49-F238E27FC236}">
                <a16:creationId xmlns:a16="http://schemas.microsoft.com/office/drawing/2014/main" id="{55FB4359-791D-5B40-928C-C62BDB029620}"/>
              </a:ext>
            </a:extLst>
          </p:cNvPr>
          <p:cNvSpPr txBox="1">
            <a:spLocks noChangeArrowheads="1"/>
          </p:cNvSpPr>
          <p:nvPr/>
        </p:nvSpPr>
        <p:spPr bwMode="auto">
          <a:xfrm>
            <a:off x="255588" y="4695825"/>
            <a:ext cx="67818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defTabSz="685800" fontAlgn="auto">
              <a:lnSpc>
                <a:spcPts val="2400"/>
              </a:lnSpc>
              <a:spcBef>
                <a:spcPct val="0"/>
              </a:spcBef>
              <a:spcAft>
                <a:spcPts val="0"/>
              </a:spcAft>
              <a:buNone/>
              <a:defRPr/>
            </a:pPr>
            <a:fld id="{06B2ECF5-3358-634A-8C5D-6E0FBC4218E3}" type="slidenum">
              <a:rPr lang="en-US" altLang="en-US" sz="1200" b="1">
                <a:solidFill>
                  <a:prstClr val="white"/>
                </a:solidFill>
              </a:rPr>
              <a:pPr defTabSz="685800" fontAlgn="auto">
                <a:lnSpc>
                  <a:spcPts val="2400"/>
                </a:lnSpc>
                <a:spcBef>
                  <a:spcPct val="0"/>
                </a:spcBef>
                <a:spcAft>
                  <a:spcPts val="0"/>
                </a:spcAft>
                <a:buNone/>
                <a:defRPr/>
              </a:pPr>
              <a:t>32</a:t>
            </a:fld>
            <a:r>
              <a:rPr lang="en-US" altLang="en-US" sz="1200" b="1" dirty="0">
                <a:solidFill>
                  <a:prstClr val="white"/>
                </a:solidFill>
              </a:rPr>
              <a:t> </a:t>
            </a:r>
            <a:r>
              <a:rPr lang="en-US" altLang="en-US" sz="1200" dirty="0">
                <a:solidFill>
                  <a:prstClr val="white"/>
                </a:solidFill>
              </a:rPr>
              <a:t>|</a:t>
            </a:r>
            <a:r>
              <a:rPr lang="en-US" altLang="en-US" sz="1200" b="1" dirty="0">
                <a:solidFill>
                  <a:prstClr val="white"/>
                </a:solidFill>
              </a:rPr>
              <a:t> </a:t>
            </a:r>
            <a:r>
              <a:rPr lang="en-US" altLang="en-US" sz="1200" i="1" dirty="0">
                <a:solidFill>
                  <a:prstClr val="white"/>
                </a:solidFill>
              </a:rPr>
              <a:t>W4111_02_F20:  Introduction to Databases – Lecture 6</a:t>
            </a:r>
          </a:p>
        </p:txBody>
      </p:sp>
      <p:sp>
        <p:nvSpPr>
          <p:cNvPr id="11" name="Rectangle 10">
            <a:extLst>
              <a:ext uri="{FF2B5EF4-FFF2-40B4-BE49-F238E27FC236}">
                <a16:creationId xmlns:a16="http://schemas.microsoft.com/office/drawing/2014/main" id="{6D356BD1-4B59-D34E-B900-A72714E09B7D}"/>
              </a:ext>
            </a:extLst>
          </p:cNvPr>
          <p:cNvSpPr>
            <a:spLocks noChangeArrowheads="1"/>
          </p:cNvSpPr>
          <p:nvPr/>
        </p:nvSpPr>
        <p:spPr bwMode="auto">
          <a:xfrm>
            <a:off x="13448" y="0"/>
            <a:ext cx="9144000" cy="457200"/>
          </a:xfrm>
          <a:prstGeom prst="rect">
            <a:avLst/>
          </a:prstGeom>
          <a:solidFill>
            <a:schemeClr val="tx1"/>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lgn="ctr" defTabSz="685800" fontAlgn="auto">
              <a:spcBef>
                <a:spcPct val="0"/>
              </a:spcBef>
              <a:spcAft>
                <a:spcPts val="0"/>
              </a:spcAft>
              <a:buNone/>
              <a:defRPr/>
            </a:pPr>
            <a:endParaRPr lang="en-US" altLang="en-US" sz="1800" dirty="0">
              <a:solidFill>
                <a:srgbClr val="E6B9B8"/>
              </a:solidFill>
            </a:endParaRPr>
          </a:p>
        </p:txBody>
      </p:sp>
      <p:sp>
        <p:nvSpPr>
          <p:cNvPr id="12" name="Rectangle 7">
            <a:extLst>
              <a:ext uri="{FF2B5EF4-FFF2-40B4-BE49-F238E27FC236}">
                <a16:creationId xmlns:a16="http://schemas.microsoft.com/office/drawing/2014/main" id="{AC4DD7AE-B235-6844-BB6E-F1BBE67630FA}"/>
              </a:ext>
            </a:extLst>
          </p:cNvPr>
          <p:cNvSpPr>
            <a:spLocks noChangeArrowheads="1"/>
          </p:cNvSpPr>
          <p:nvPr/>
        </p:nvSpPr>
        <p:spPr bwMode="auto">
          <a:xfrm>
            <a:off x="242047" y="1"/>
            <a:ext cx="833644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defTabSz="685800" fontAlgn="auto">
              <a:spcBef>
                <a:spcPct val="0"/>
              </a:spcBef>
              <a:spcAft>
                <a:spcPts val="0"/>
              </a:spcAft>
              <a:buNone/>
              <a:defRPr/>
            </a:pPr>
            <a:r>
              <a:rPr lang="en-US" altLang="en-US" sz="2400" dirty="0">
                <a:solidFill>
                  <a:prstClr val="white"/>
                </a:solidFill>
              </a:rPr>
              <a:t>One Table Implementation</a:t>
            </a:r>
          </a:p>
        </p:txBody>
      </p:sp>
      <p:sp>
        <p:nvSpPr>
          <p:cNvPr id="2" name="TextBox 1">
            <a:extLst>
              <a:ext uri="{FF2B5EF4-FFF2-40B4-BE49-F238E27FC236}">
                <a16:creationId xmlns:a16="http://schemas.microsoft.com/office/drawing/2014/main" id="{EDF798CC-889B-104E-8A18-D3CBA3E1E2CB}"/>
              </a:ext>
            </a:extLst>
          </p:cNvPr>
          <p:cNvSpPr txBox="1"/>
          <p:nvPr/>
        </p:nvSpPr>
        <p:spPr>
          <a:xfrm>
            <a:off x="505856" y="2978524"/>
            <a:ext cx="624786" cy="300082"/>
          </a:xfrm>
          <a:prstGeom prst="rect">
            <a:avLst/>
          </a:prstGeom>
          <a:noFill/>
        </p:spPr>
        <p:txBody>
          <a:bodyPr wrap="none" rtlCol="0">
            <a:spAutoFit/>
          </a:bodyPr>
          <a:lstStyle/>
          <a:p>
            <a:pPr defTabSz="685800" fontAlgn="auto">
              <a:spcBef>
                <a:spcPts val="0"/>
              </a:spcBef>
              <a:spcAft>
                <a:spcPts val="0"/>
              </a:spcAft>
            </a:pPr>
            <a:r>
              <a:rPr lang="en-US" sz="1350" dirty="0">
                <a:solidFill>
                  <a:prstClr val="black"/>
                </a:solidFill>
                <a:latin typeface="Calibri" panose="020F0502020204030204"/>
                <a:ea typeface="+mn-ea"/>
              </a:rPr>
              <a:t>Tables</a:t>
            </a:r>
          </a:p>
        </p:txBody>
      </p:sp>
      <p:cxnSp>
        <p:nvCxnSpPr>
          <p:cNvPr id="4" name="Straight Arrow Connector 3">
            <a:extLst>
              <a:ext uri="{FF2B5EF4-FFF2-40B4-BE49-F238E27FC236}">
                <a16:creationId xmlns:a16="http://schemas.microsoft.com/office/drawing/2014/main" id="{02DFAB39-50D6-0945-8A4F-8BBE7F15BA6E}"/>
              </a:ext>
            </a:extLst>
          </p:cNvPr>
          <p:cNvCxnSpPr>
            <a:cxnSpLocks/>
            <a:stCxn id="2" idx="3"/>
          </p:cNvCxnSpPr>
          <p:nvPr/>
        </p:nvCxnSpPr>
        <p:spPr>
          <a:xfrm flipV="1">
            <a:off x="1130642" y="2978525"/>
            <a:ext cx="1620013" cy="15004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94A63C2-E6B1-E547-947A-C97E30C25DC0}"/>
              </a:ext>
            </a:extLst>
          </p:cNvPr>
          <p:cNvSpPr txBox="1"/>
          <p:nvPr/>
        </p:nvSpPr>
        <p:spPr>
          <a:xfrm>
            <a:off x="7473769" y="2840024"/>
            <a:ext cx="597471" cy="300082"/>
          </a:xfrm>
          <a:prstGeom prst="rect">
            <a:avLst/>
          </a:prstGeom>
          <a:noFill/>
        </p:spPr>
        <p:txBody>
          <a:bodyPr wrap="none" rtlCol="0">
            <a:spAutoFit/>
          </a:bodyPr>
          <a:lstStyle/>
          <a:p>
            <a:pPr defTabSz="685800" fontAlgn="auto">
              <a:spcBef>
                <a:spcPts val="0"/>
              </a:spcBef>
              <a:spcAft>
                <a:spcPts val="0"/>
              </a:spcAft>
            </a:pPr>
            <a:r>
              <a:rPr lang="en-US" sz="1350" dirty="0">
                <a:solidFill>
                  <a:prstClr val="black"/>
                </a:solidFill>
                <a:latin typeface="Calibri" panose="020F0502020204030204"/>
                <a:ea typeface="+mn-ea"/>
              </a:rPr>
              <a:t>Views</a:t>
            </a:r>
          </a:p>
        </p:txBody>
      </p:sp>
      <p:cxnSp>
        <p:nvCxnSpPr>
          <p:cNvPr id="16" name="Straight Arrow Connector 15">
            <a:extLst>
              <a:ext uri="{FF2B5EF4-FFF2-40B4-BE49-F238E27FC236}">
                <a16:creationId xmlns:a16="http://schemas.microsoft.com/office/drawing/2014/main" id="{B4E8161D-CB9F-E442-82BD-768AFB57BBAA}"/>
              </a:ext>
            </a:extLst>
          </p:cNvPr>
          <p:cNvCxnSpPr>
            <a:cxnSpLocks/>
            <a:stCxn id="15" idx="1"/>
          </p:cNvCxnSpPr>
          <p:nvPr/>
        </p:nvCxnSpPr>
        <p:spPr>
          <a:xfrm flipH="1" flipV="1">
            <a:off x="6224381" y="2657063"/>
            <a:ext cx="1249388" cy="333002"/>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BF5BEE61-8585-0640-9946-31CDE04F8754}"/>
              </a:ext>
            </a:extLst>
          </p:cNvPr>
          <p:cNvCxnSpPr>
            <a:cxnSpLocks/>
            <a:stCxn id="15" idx="1"/>
          </p:cNvCxnSpPr>
          <p:nvPr/>
        </p:nvCxnSpPr>
        <p:spPr>
          <a:xfrm flipH="1">
            <a:off x="6157293" y="2990065"/>
            <a:ext cx="1316476" cy="750866"/>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88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CC9306B-77CF-0642-A169-30EED6284340}"/>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lgn="ctr" defTabSz="685800" fontAlgn="auto">
              <a:spcBef>
                <a:spcPct val="0"/>
              </a:spcBef>
              <a:spcAft>
                <a:spcPts val="0"/>
              </a:spcAft>
              <a:buNone/>
              <a:defRPr/>
            </a:pPr>
            <a:endParaRPr lang="en-US" altLang="en-US" sz="1800">
              <a:solidFill>
                <a:srgbClr val="E6B9B8"/>
              </a:solidFill>
            </a:endParaRPr>
          </a:p>
        </p:txBody>
      </p:sp>
      <p:pic>
        <p:nvPicPr>
          <p:cNvPr id="33797" name="Picture 10">
            <a:extLst>
              <a:ext uri="{FF2B5EF4-FFF2-40B4-BE49-F238E27FC236}">
                <a16:creationId xmlns:a16="http://schemas.microsoft.com/office/drawing/2014/main" id="{394CC7E9-BC31-9C40-9A4D-8B84424E0D4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62801" y="4803776"/>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8" name="TextBox 11">
            <a:extLst>
              <a:ext uri="{FF2B5EF4-FFF2-40B4-BE49-F238E27FC236}">
                <a16:creationId xmlns:a16="http://schemas.microsoft.com/office/drawing/2014/main" id="{55FB4359-791D-5B40-928C-C62BDB029620}"/>
              </a:ext>
            </a:extLst>
          </p:cNvPr>
          <p:cNvSpPr txBox="1">
            <a:spLocks noChangeArrowheads="1"/>
          </p:cNvSpPr>
          <p:nvPr/>
        </p:nvSpPr>
        <p:spPr bwMode="auto">
          <a:xfrm>
            <a:off x="255588" y="4695825"/>
            <a:ext cx="67818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defTabSz="685800" fontAlgn="auto">
              <a:lnSpc>
                <a:spcPts val="2400"/>
              </a:lnSpc>
              <a:spcBef>
                <a:spcPct val="0"/>
              </a:spcBef>
              <a:spcAft>
                <a:spcPts val="0"/>
              </a:spcAft>
              <a:buNone/>
              <a:defRPr/>
            </a:pPr>
            <a:fld id="{06B2ECF5-3358-634A-8C5D-6E0FBC4218E3}" type="slidenum">
              <a:rPr lang="en-US" altLang="en-US" sz="1200" b="1">
                <a:solidFill>
                  <a:prstClr val="white"/>
                </a:solidFill>
              </a:rPr>
              <a:pPr defTabSz="685800" fontAlgn="auto">
                <a:lnSpc>
                  <a:spcPts val="2400"/>
                </a:lnSpc>
                <a:spcBef>
                  <a:spcPct val="0"/>
                </a:spcBef>
                <a:spcAft>
                  <a:spcPts val="0"/>
                </a:spcAft>
                <a:buNone/>
                <a:defRPr/>
              </a:pPr>
              <a:t>33</a:t>
            </a:fld>
            <a:r>
              <a:rPr lang="en-US" altLang="en-US" sz="1200" b="1" dirty="0">
                <a:solidFill>
                  <a:prstClr val="white"/>
                </a:solidFill>
              </a:rPr>
              <a:t> </a:t>
            </a:r>
            <a:r>
              <a:rPr lang="en-US" altLang="en-US" sz="1200" dirty="0">
                <a:solidFill>
                  <a:prstClr val="white"/>
                </a:solidFill>
              </a:rPr>
              <a:t>|</a:t>
            </a:r>
            <a:r>
              <a:rPr lang="en-US" altLang="en-US" sz="1200" b="1" dirty="0">
                <a:solidFill>
                  <a:prstClr val="white"/>
                </a:solidFill>
              </a:rPr>
              <a:t> </a:t>
            </a:r>
            <a:r>
              <a:rPr lang="en-US" altLang="en-US" sz="1200" i="1" dirty="0">
                <a:solidFill>
                  <a:prstClr val="white"/>
                </a:solidFill>
              </a:rPr>
              <a:t>W4111_02_F20:  Introduction to Databases – Lecture 6</a:t>
            </a:r>
          </a:p>
        </p:txBody>
      </p:sp>
      <p:sp>
        <p:nvSpPr>
          <p:cNvPr id="11" name="Rectangle 10">
            <a:extLst>
              <a:ext uri="{FF2B5EF4-FFF2-40B4-BE49-F238E27FC236}">
                <a16:creationId xmlns:a16="http://schemas.microsoft.com/office/drawing/2014/main" id="{6D356BD1-4B59-D34E-B900-A72714E09B7D}"/>
              </a:ext>
            </a:extLst>
          </p:cNvPr>
          <p:cNvSpPr>
            <a:spLocks noChangeArrowheads="1"/>
          </p:cNvSpPr>
          <p:nvPr/>
        </p:nvSpPr>
        <p:spPr bwMode="auto">
          <a:xfrm>
            <a:off x="13448" y="0"/>
            <a:ext cx="9144000" cy="457200"/>
          </a:xfrm>
          <a:prstGeom prst="rect">
            <a:avLst/>
          </a:prstGeom>
          <a:solidFill>
            <a:schemeClr val="tx1"/>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lgn="ctr" defTabSz="685800" fontAlgn="auto">
              <a:spcBef>
                <a:spcPct val="0"/>
              </a:spcBef>
              <a:spcAft>
                <a:spcPts val="0"/>
              </a:spcAft>
              <a:buNone/>
              <a:defRPr/>
            </a:pPr>
            <a:endParaRPr lang="en-US" altLang="en-US" sz="1800" dirty="0">
              <a:solidFill>
                <a:srgbClr val="E6B9B8"/>
              </a:solidFill>
            </a:endParaRPr>
          </a:p>
        </p:txBody>
      </p:sp>
      <p:sp>
        <p:nvSpPr>
          <p:cNvPr id="12" name="Rectangle 7">
            <a:extLst>
              <a:ext uri="{FF2B5EF4-FFF2-40B4-BE49-F238E27FC236}">
                <a16:creationId xmlns:a16="http://schemas.microsoft.com/office/drawing/2014/main" id="{AC4DD7AE-B235-6844-BB6E-F1BBE67630FA}"/>
              </a:ext>
            </a:extLst>
          </p:cNvPr>
          <p:cNvSpPr>
            <a:spLocks noChangeArrowheads="1"/>
          </p:cNvSpPr>
          <p:nvPr/>
        </p:nvSpPr>
        <p:spPr bwMode="auto">
          <a:xfrm>
            <a:off x="242047" y="1"/>
            <a:ext cx="833644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defTabSz="685800" fontAlgn="auto">
              <a:spcBef>
                <a:spcPct val="0"/>
              </a:spcBef>
              <a:spcAft>
                <a:spcPts val="0"/>
              </a:spcAft>
              <a:buNone/>
              <a:defRPr/>
            </a:pPr>
            <a:r>
              <a:rPr lang="en-US" altLang="en-US" sz="2400" dirty="0">
                <a:solidFill>
                  <a:prstClr val="white"/>
                </a:solidFill>
              </a:rPr>
              <a:t>Two Table Implementation</a:t>
            </a:r>
          </a:p>
        </p:txBody>
      </p:sp>
      <p:pic>
        <p:nvPicPr>
          <p:cNvPr id="8" name="Picture 7">
            <a:extLst>
              <a:ext uri="{FF2B5EF4-FFF2-40B4-BE49-F238E27FC236}">
                <a16:creationId xmlns:a16="http://schemas.microsoft.com/office/drawing/2014/main" id="{F5B1E887-7402-424E-87D9-6B2359F0717F}"/>
              </a:ext>
            </a:extLst>
          </p:cNvPr>
          <p:cNvPicPr>
            <a:picLocks noChangeAspect="1"/>
          </p:cNvPicPr>
          <p:nvPr/>
        </p:nvPicPr>
        <p:blipFill>
          <a:blip r:embed="rId4"/>
          <a:stretch>
            <a:fillRect/>
          </a:stretch>
        </p:blipFill>
        <p:spPr>
          <a:xfrm>
            <a:off x="2165779" y="638350"/>
            <a:ext cx="4598092" cy="4057475"/>
          </a:xfrm>
          <a:prstGeom prst="rect">
            <a:avLst/>
          </a:prstGeom>
        </p:spPr>
      </p:pic>
      <p:sp>
        <p:nvSpPr>
          <p:cNvPr id="2" name="TextBox 1">
            <a:extLst>
              <a:ext uri="{FF2B5EF4-FFF2-40B4-BE49-F238E27FC236}">
                <a16:creationId xmlns:a16="http://schemas.microsoft.com/office/drawing/2014/main" id="{EDF798CC-889B-104E-8A18-D3CBA3E1E2CB}"/>
              </a:ext>
            </a:extLst>
          </p:cNvPr>
          <p:cNvSpPr txBox="1"/>
          <p:nvPr/>
        </p:nvSpPr>
        <p:spPr>
          <a:xfrm>
            <a:off x="505856" y="2978524"/>
            <a:ext cx="624786" cy="300082"/>
          </a:xfrm>
          <a:prstGeom prst="rect">
            <a:avLst/>
          </a:prstGeom>
          <a:noFill/>
        </p:spPr>
        <p:txBody>
          <a:bodyPr wrap="none" rtlCol="0">
            <a:spAutoFit/>
          </a:bodyPr>
          <a:lstStyle/>
          <a:p>
            <a:pPr defTabSz="685800" fontAlgn="auto">
              <a:spcBef>
                <a:spcPts val="0"/>
              </a:spcBef>
              <a:spcAft>
                <a:spcPts val="0"/>
              </a:spcAft>
            </a:pPr>
            <a:r>
              <a:rPr lang="en-US" sz="1350" dirty="0">
                <a:solidFill>
                  <a:prstClr val="black"/>
                </a:solidFill>
                <a:latin typeface="Calibri" panose="020F0502020204030204"/>
                <a:ea typeface="+mn-ea"/>
              </a:rPr>
              <a:t>Tables</a:t>
            </a:r>
          </a:p>
        </p:txBody>
      </p:sp>
      <p:cxnSp>
        <p:nvCxnSpPr>
          <p:cNvPr id="4" name="Straight Arrow Connector 3">
            <a:extLst>
              <a:ext uri="{FF2B5EF4-FFF2-40B4-BE49-F238E27FC236}">
                <a16:creationId xmlns:a16="http://schemas.microsoft.com/office/drawing/2014/main" id="{02DFAB39-50D6-0945-8A4F-8BBE7F15BA6E}"/>
              </a:ext>
            </a:extLst>
          </p:cNvPr>
          <p:cNvCxnSpPr>
            <a:stCxn id="2" idx="3"/>
          </p:cNvCxnSpPr>
          <p:nvPr/>
        </p:nvCxnSpPr>
        <p:spPr>
          <a:xfrm flipV="1">
            <a:off x="1130642" y="2571751"/>
            <a:ext cx="1673070" cy="556814"/>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CDDFA4E5-C495-E044-8C7A-2BE2A0AB3CA5}"/>
              </a:ext>
            </a:extLst>
          </p:cNvPr>
          <p:cNvCxnSpPr>
            <a:cxnSpLocks/>
            <a:stCxn id="2" idx="3"/>
          </p:cNvCxnSpPr>
          <p:nvPr/>
        </p:nvCxnSpPr>
        <p:spPr>
          <a:xfrm>
            <a:off x="1130642" y="3128565"/>
            <a:ext cx="1673070" cy="533732"/>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94A63C2-E6B1-E547-947A-C97E30C25DC0}"/>
              </a:ext>
            </a:extLst>
          </p:cNvPr>
          <p:cNvSpPr txBox="1"/>
          <p:nvPr/>
        </p:nvSpPr>
        <p:spPr>
          <a:xfrm>
            <a:off x="7473769" y="2840024"/>
            <a:ext cx="531684" cy="300082"/>
          </a:xfrm>
          <a:prstGeom prst="rect">
            <a:avLst/>
          </a:prstGeom>
          <a:noFill/>
        </p:spPr>
        <p:txBody>
          <a:bodyPr wrap="none" rtlCol="0">
            <a:spAutoFit/>
          </a:bodyPr>
          <a:lstStyle/>
          <a:p>
            <a:pPr defTabSz="685800" fontAlgn="auto">
              <a:spcBef>
                <a:spcPts val="0"/>
              </a:spcBef>
              <a:spcAft>
                <a:spcPts val="0"/>
              </a:spcAft>
            </a:pPr>
            <a:r>
              <a:rPr lang="en-US" sz="1350" dirty="0">
                <a:solidFill>
                  <a:prstClr val="black"/>
                </a:solidFill>
                <a:latin typeface="Calibri" panose="020F0502020204030204"/>
                <a:ea typeface="+mn-ea"/>
              </a:rPr>
              <a:t>View</a:t>
            </a:r>
          </a:p>
        </p:txBody>
      </p:sp>
      <p:cxnSp>
        <p:nvCxnSpPr>
          <p:cNvPr id="16" name="Straight Arrow Connector 15">
            <a:extLst>
              <a:ext uri="{FF2B5EF4-FFF2-40B4-BE49-F238E27FC236}">
                <a16:creationId xmlns:a16="http://schemas.microsoft.com/office/drawing/2014/main" id="{B4E8161D-CB9F-E442-82BD-768AFB57BBAA}"/>
              </a:ext>
            </a:extLst>
          </p:cNvPr>
          <p:cNvCxnSpPr>
            <a:cxnSpLocks/>
            <a:stCxn id="15" idx="1"/>
          </p:cNvCxnSpPr>
          <p:nvPr/>
        </p:nvCxnSpPr>
        <p:spPr>
          <a:xfrm flipH="1">
            <a:off x="6164747" y="2990065"/>
            <a:ext cx="1309022" cy="136484"/>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38335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A4FBA1D-20A4-9342-AE37-EB543E4992B3}"/>
              </a:ext>
            </a:extLst>
          </p:cNvPr>
          <p:cNvPicPr>
            <a:picLocks noChangeAspect="1"/>
          </p:cNvPicPr>
          <p:nvPr/>
        </p:nvPicPr>
        <p:blipFill>
          <a:blip r:embed="rId3"/>
          <a:stretch>
            <a:fillRect/>
          </a:stretch>
        </p:blipFill>
        <p:spPr>
          <a:xfrm>
            <a:off x="2665363" y="534130"/>
            <a:ext cx="4372025" cy="4133552"/>
          </a:xfrm>
          <a:prstGeom prst="rect">
            <a:avLst/>
          </a:prstGeom>
        </p:spPr>
      </p:pic>
      <p:sp>
        <p:nvSpPr>
          <p:cNvPr id="10" name="Rectangle 9">
            <a:extLst>
              <a:ext uri="{FF2B5EF4-FFF2-40B4-BE49-F238E27FC236}">
                <a16:creationId xmlns:a16="http://schemas.microsoft.com/office/drawing/2014/main" id="{4CC9306B-77CF-0642-A169-30EED6284340}"/>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lgn="ctr" defTabSz="685800" fontAlgn="auto">
              <a:spcBef>
                <a:spcPct val="0"/>
              </a:spcBef>
              <a:spcAft>
                <a:spcPts val="0"/>
              </a:spcAft>
              <a:buNone/>
              <a:defRPr/>
            </a:pPr>
            <a:endParaRPr lang="en-US" altLang="en-US" sz="1800">
              <a:solidFill>
                <a:srgbClr val="E6B9B8"/>
              </a:solidFill>
            </a:endParaRPr>
          </a:p>
        </p:txBody>
      </p:sp>
      <p:pic>
        <p:nvPicPr>
          <p:cNvPr id="33797" name="Picture 10">
            <a:extLst>
              <a:ext uri="{FF2B5EF4-FFF2-40B4-BE49-F238E27FC236}">
                <a16:creationId xmlns:a16="http://schemas.microsoft.com/office/drawing/2014/main" id="{394CC7E9-BC31-9C40-9A4D-8B84424E0D4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1" y="4803776"/>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8" name="TextBox 11">
            <a:extLst>
              <a:ext uri="{FF2B5EF4-FFF2-40B4-BE49-F238E27FC236}">
                <a16:creationId xmlns:a16="http://schemas.microsoft.com/office/drawing/2014/main" id="{55FB4359-791D-5B40-928C-C62BDB029620}"/>
              </a:ext>
            </a:extLst>
          </p:cNvPr>
          <p:cNvSpPr txBox="1">
            <a:spLocks noChangeArrowheads="1"/>
          </p:cNvSpPr>
          <p:nvPr/>
        </p:nvSpPr>
        <p:spPr bwMode="auto">
          <a:xfrm>
            <a:off x="255588" y="4695825"/>
            <a:ext cx="67818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defTabSz="685800" fontAlgn="auto">
              <a:lnSpc>
                <a:spcPts val="2400"/>
              </a:lnSpc>
              <a:spcBef>
                <a:spcPct val="0"/>
              </a:spcBef>
              <a:spcAft>
                <a:spcPts val="0"/>
              </a:spcAft>
              <a:buNone/>
              <a:defRPr/>
            </a:pPr>
            <a:fld id="{06B2ECF5-3358-634A-8C5D-6E0FBC4218E3}" type="slidenum">
              <a:rPr lang="en-US" altLang="en-US" sz="1200" b="1">
                <a:solidFill>
                  <a:prstClr val="white"/>
                </a:solidFill>
              </a:rPr>
              <a:pPr defTabSz="685800" fontAlgn="auto">
                <a:lnSpc>
                  <a:spcPts val="2400"/>
                </a:lnSpc>
                <a:spcBef>
                  <a:spcPct val="0"/>
                </a:spcBef>
                <a:spcAft>
                  <a:spcPts val="0"/>
                </a:spcAft>
                <a:buNone/>
                <a:defRPr/>
              </a:pPr>
              <a:t>34</a:t>
            </a:fld>
            <a:r>
              <a:rPr lang="en-US" altLang="en-US" sz="1200" b="1" dirty="0">
                <a:solidFill>
                  <a:prstClr val="white"/>
                </a:solidFill>
              </a:rPr>
              <a:t> </a:t>
            </a:r>
            <a:r>
              <a:rPr lang="en-US" altLang="en-US" sz="1200" dirty="0">
                <a:solidFill>
                  <a:prstClr val="white"/>
                </a:solidFill>
              </a:rPr>
              <a:t>|</a:t>
            </a:r>
            <a:r>
              <a:rPr lang="en-US" altLang="en-US" sz="1200" b="1" dirty="0">
                <a:solidFill>
                  <a:prstClr val="white"/>
                </a:solidFill>
              </a:rPr>
              <a:t> </a:t>
            </a:r>
            <a:r>
              <a:rPr lang="en-US" altLang="en-US" sz="1200" i="1" dirty="0">
                <a:solidFill>
                  <a:prstClr val="white"/>
                </a:solidFill>
              </a:rPr>
              <a:t>W4111_02_F20:  Introduction to Databases – Lecture 6</a:t>
            </a:r>
          </a:p>
        </p:txBody>
      </p:sp>
      <p:sp>
        <p:nvSpPr>
          <p:cNvPr id="11" name="Rectangle 10">
            <a:extLst>
              <a:ext uri="{FF2B5EF4-FFF2-40B4-BE49-F238E27FC236}">
                <a16:creationId xmlns:a16="http://schemas.microsoft.com/office/drawing/2014/main" id="{6D356BD1-4B59-D34E-B900-A72714E09B7D}"/>
              </a:ext>
            </a:extLst>
          </p:cNvPr>
          <p:cNvSpPr>
            <a:spLocks noChangeArrowheads="1"/>
          </p:cNvSpPr>
          <p:nvPr/>
        </p:nvSpPr>
        <p:spPr bwMode="auto">
          <a:xfrm>
            <a:off x="13448" y="0"/>
            <a:ext cx="9144000" cy="457200"/>
          </a:xfrm>
          <a:prstGeom prst="rect">
            <a:avLst/>
          </a:prstGeom>
          <a:solidFill>
            <a:schemeClr val="tx1"/>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lgn="ctr" defTabSz="685800" fontAlgn="auto">
              <a:spcBef>
                <a:spcPct val="0"/>
              </a:spcBef>
              <a:spcAft>
                <a:spcPts val="0"/>
              </a:spcAft>
              <a:buNone/>
              <a:defRPr/>
            </a:pPr>
            <a:endParaRPr lang="en-US" altLang="en-US" sz="1800" dirty="0">
              <a:solidFill>
                <a:srgbClr val="E6B9B8"/>
              </a:solidFill>
            </a:endParaRPr>
          </a:p>
        </p:txBody>
      </p:sp>
      <p:sp>
        <p:nvSpPr>
          <p:cNvPr id="12" name="Rectangle 7">
            <a:extLst>
              <a:ext uri="{FF2B5EF4-FFF2-40B4-BE49-F238E27FC236}">
                <a16:creationId xmlns:a16="http://schemas.microsoft.com/office/drawing/2014/main" id="{AC4DD7AE-B235-6844-BB6E-F1BBE67630FA}"/>
              </a:ext>
            </a:extLst>
          </p:cNvPr>
          <p:cNvSpPr>
            <a:spLocks noChangeArrowheads="1"/>
          </p:cNvSpPr>
          <p:nvPr/>
        </p:nvSpPr>
        <p:spPr bwMode="auto">
          <a:xfrm>
            <a:off x="242047" y="1"/>
            <a:ext cx="833644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defTabSz="685800" fontAlgn="auto">
              <a:spcBef>
                <a:spcPct val="0"/>
              </a:spcBef>
              <a:spcAft>
                <a:spcPts val="0"/>
              </a:spcAft>
              <a:buNone/>
              <a:defRPr/>
            </a:pPr>
            <a:r>
              <a:rPr lang="en-US" altLang="en-US" sz="2400" dirty="0">
                <a:solidFill>
                  <a:prstClr val="white"/>
                </a:solidFill>
              </a:rPr>
              <a:t>Two Table Implementation</a:t>
            </a:r>
          </a:p>
        </p:txBody>
      </p:sp>
      <p:sp>
        <p:nvSpPr>
          <p:cNvPr id="2" name="TextBox 1">
            <a:extLst>
              <a:ext uri="{FF2B5EF4-FFF2-40B4-BE49-F238E27FC236}">
                <a16:creationId xmlns:a16="http://schemas.microsoft.com/office/drawing/2014/main" id="{EDF798CC-889B-104E-8A18-D3CBA3E1E2CB}"/>
              </a:ext>
            </a:extLst>
          </p:cNvPr>
          <p:cNvSpPr txBox="1"/>
          <p:nvPr/>
        </p:nvSpPr>
        <p:spPr>
          <a:xfrm>
            <a:off x="505856" y="2978524"/>
            <a:ext cx="624786" cy="300082"/>
          </a:xfrm>
          <a:prstGeom prst="rect">
            <a:avLst/>
          </a:prstGeom>
          <a:noFill/>
        </p:spPr>
        <p:txBody>
          <a:bodyPr wrap="none" rtlCol="0">
            <a:spAutoFit/>
          </a:bodyPr>
          <a:lstStyle/>
          <a:p>
            <a:pPr defTabSz="685800" fontAlgn="auto">
              <a:spcBef>
                <a:spcPts val="0"/>
              </a:spcBef>
              <a:spcAft>
                <a:spcPts val="0"/>
              </a:spcAft>
            </a:pPr>
            <a:r>
              <a:rPr lang="en-US" sz="1350" dirty="0">
                <a:solidFill>
                  <a:prstClr val="black"/>
                </a:solidFill>
                <a:latin typeface="Calibri" panose="020F0502020204030204"/>
                <a:ea typeface="+mn-ea"/>
              </a:rPr>
              <a:t>Tables</a:t>
            </a:r>
          </a:p>
        </p:txBody>
      </p:sp>
      <p:cxnSp>
        <p:nvCxnSpPr>
          <p:cNvPr id="4" name="Straight Arrow Connector 3">
            <a:extLst>
              <a:ext uri="{FF2B5EF4-FFF2-40B4-BE49-F238E27FC236}">
                <a16:creationId xmlns:a16="http://schemas.microsoft.com/office/drawing/2014/main" id="{02DFAB39-50D6-0945-8A4F-8BBE7F15BA6E}"/>
              </a:ext>
            </a:extLst>
          </p:cNvPr>
          <p:cNvCxnSpPr>
            <a:cxnSpLocks/>
            <a:stCxn id="2" idx="3"/>
          </p:cNvCxnSpPr>
          <p:nvPr/>
        </p:nvCxnSpPr>
        <p:spPr>
          <a:xfrm flipV="1">
            <a:off x="1130642" y="2299115"/>
            <a:ext cx="2156726" cy="82945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94A63C2-E6B1-E547-947A-C97E30C25DC0}"/>
              </a:ext>
            </a:extLst>
          </p:cNvPr>
          <p:cNvSpPr txBox="1"/>
          <p:nvPr/>
        </p:nvSpPr>
        <p:spPr>
          <a:xfrm>
            <a:off x="8014451" y="3609241"/>
            <a:ext cx="597471" cy="300082"/>
          </a:xfrm>
          <a:prstGeom prst="rect">
            <a:avLst/>
          </a:prstGeom>
          <a:noFill/>
        </p:spPr>
        <p:txBody>
          <a:bodyPr wrap="none" rtlCol="0">
            <a:spAutoFit/>
          </a:bodyPr>
          <a:lstStyle/>
          <a:p>
            <a:pPr defTabSz="685800" fontAlgn="auto">
              <a:spcBef>
                <a:spcPts val="0"/>
              </a:spcBef>
              <a:spcAft>
                <a:spcPts val="0"/>
              </a:spcAft>
            </a:pPr>
            <a:r>
              <a:rPr lang="en-US" sz="1350" dirty="0">
                <a:solidFill>
                  <a:prstClr val="black"/>
                </a:solidFill>
                <a:latin typeface="Calibri" panose="020F0502020204030204"/>
                <a:ea typeface="+mn-ea"/>
              </a:rPr>
              <a:t>Views</a:t>
            </a:r>
          </a:p>
        </p:txBody>
      </p:sp>
      <p:cxnSp>
        <p:nvCxnSpPr>
          <p:cNvPr id="16" name="Straight Arrow Connector 15">
            <a:extLst>
              <a:ext uri="{FF2B5EF4-FFF2-40B4-BE49-F238E27FC236}">
                <a16:creationId xmlns:a16="http://schemas.microsoft.com/office/drawing/2014/main" id="{B4E8161D-CB9F-E442-82BD-768AFB57BBAA}"/>
              </a:ext>
            </a:extLst>
          </p:cNvPr>
          <p:cNvCxnSpPr>
            <a:cxnSpLocks/>
          </p:cNvCxnSpPr>
          <p:nvPr/>
        </p:nvCxnSpPr>
        <p:spPr>
          <a:xfrm flipH="1">
            <a:off x="6705428" y="3748875"/>
            <a:ext cx="1309023" cy="148025"/>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5083220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CC9306B-77CF-0642-A169-30EED6284340}"/>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lgn="ctr" defTabSz="685800" fontAlgn="auto">
              <a:spcBef>
                <a:spcPct val="0"/>
              </a:spcBef>
              <a:spcAft>
                <a:spcPts val="0"/>
              </a:spcAft>
              <a:buNone/>
              <a:defRPr/>
            </a:pPr>
            <a:endParaRPr lang="en-US" altLang="en-US" sz="1800">
              <a:solidFill>
                <a:srgbClr val="E6B9B8"/>
              </a:solidFill>
            </a:endParaRPr>
          </a:p>
        </p:txBody>
      </p:sp>
      <p:pic>
        <p:nvPicPr>
          <p:cNvPr id="33797" name="Picture 10">
            <a:extLst>
              <a:ext uri="{FF2B5EF4-FFF2-40B4-BE49-F238E27FC236}">
                <a16:creationId xmlns:a16="http://schemas.microsoft.com/office/drawing/2014/main" id="{394CC7E9-BC31-9C40-9A4D-8B84424E0D4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62801" y="4803776"/>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8" name="TextBox 11">
            <a:extLst>
              <a:ext uri="{FF2B5EF4-FFF2-40B4-BE49-F238E27FC236}">
                <a16:creationId xmlns:a16="http://schemas.microsoft.com/office/drawing/2014/main" id="{55FB4359-791D-5B40-928C-C62BDB029620}"/>
              </a:ext>
            </a:extLst>
          </p:cNvPr>
          <p:cNvSpPr txBox="1">
            <a:spLocks noChangeArrowheads="1"/>
          </p:cNvSpPr>
          <p:nvPr/>
        </p:nvSpPr>
        <p:spPr bwMode="auto">
          <a:xfrm>
            <a:off x="255588" y="4695825"/>
            <a:ext cx="67818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defTabSz="685800" fontAlgn="auto">
              <a:lnSpc>
                <a:spcPts val="2400"/>
              </a:lnSpc>
              <a:spcBef>
                <a:spcPct val="0"/>
              </a:spcBef>
              <a:spcAft>
                <a:spcPts val="0"/>
              </a:spcAft>
              <a:buNone/>
              <a:defRPr/>
            </a:pPr>
            <a:fld id="{06B2ECF5-3358-634A-8C5D-6E0FBC4218E3}" type="slidenum">
              <a:rPr lang="en-US" altLang="en-US" sz="1200" b="1">
                <a:solidFill>
                  <a:prstClr val="white"/>
                </a:solidFill>
              </a:rPr>
              <a:pPr defTabSz="685800" fontAlgn="auto">
                <a:lnSpc>
                  <a:spcPts val="2400"/>
                </a:lnSpc>
                <a:spcBef>
                  <a:spcPct val="0"/>
                </a:spcBef>
                <a:spcAft>
                  <a:spcPts val="0"/>
                </a:spcAft>
                <a:buNone/>
                <a:defRPr/>
              </a:pPr>
              <a:t>35</a:t>
            </a:fld>
            <a:r>
              <a:rPr lang="en-US" altLang="en-US" sz="1200" b="1" dirty="0">
                <a:solidFill>
                  <a:prstClr val="white"/>
                </a:solidFill>
              </a:rPr>
              <a:t> </a:t>
            </a:r>
            <a:r>
              <a:rPr lang="en-US" altLang="en-US" sz="1200" dirty="0">
                <a:solidFill>
                  <a:prstClr val="white"/>
                </a:solidFill>
              </a:rPr>
              <a:t>|</a:t>
            </a:r>
            <a:r>
              <a:rPr lang="en-US" altLang="en-US" sz="1200" b="1" dirty="0">
                <a:solidFill>
                  <a:prstClr val="white"/>
                </a:solidFill>
              </a:rPr>
              <a:t> </a:t>
            </a:r>
            <a:r>
              <a:rPr lang="en-US" altLang="en-US" sz="1200" i="1" dirty="0">
                <a:solidFill>
                  <a:prstClr val="white"/>
                </a:solidFill>
              </a:rPr>
              <a:t>W4111_02_F20:  Introduction to Databases – Lecture 6</a:t>
            </a:r>
          </a:p>
        </p:txBody>
      </p:sp>
      <p:sp>
        <p:nvSpPr>
          <p:cNvPr id="11" name="Rectangle 10">
            <a:extLst>
              <a:ext uri="{FF2B5EF4-FFF2-40B4-BE49-F238E27FC236}">
                <a16:creationId xmlns:a16="http://schemas.microsoft.com/office/drawing/2014/main" id="{6D356BD1-4B59-D34E-B900-A72714E09B7D}"/>
              </a:ext>
            </a:extLst>
          </p:cNvPr>
          <p:cNvSpPr>
            <a:spLocks noChangeArrowheads="1"/>
          </p:cNvSpPr>
          <p:nvPr/>
        </p:nvSpPr>
        <p:spPr bwMode="auto">
          <a:xfrm>
            <a:off x="13448" y="0"/>
            <a:ext cx="9144000" cy="457200"/>
          </a:xfrm>
          <a:prstGeom prst="rect">
            <a:avLst/>
          </a:prstGeom>
          <a:solidFill>
            <a:schemeClr val="tx1"/>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lgn="ctr" defTabSz="685800" fontAlgn="auto">
              <a:spcBef>
                <a:spcPct val="0"/>
              </a:spcBef>
              <a:spcAft>
                <a:spcPts val="0"/>
              </a:spcAft>
              <a:buNone/>
              <a:defRPr/>
            </a:pPr>
            <a:endParaRPr lang="en-US" altLang="en-US" sz="1800" dirty="0">
              <a:solidFill>
                <a:srgbClr val="E6B9B8"/>
              </a:solidFill>
            </a:endParaRPr>
          </a:p>
        </p:txBody>
      </p:sp>
      <p:sp>
        <p:nvSpPr>
          <p:cNvPr id="12" name="Rectangle 7">
            <a:extLst>
              <a:ext uri="{FF2B5EF4-FFF2-40B4-BE49-F238E27FC236}">
                <a16:creationId xmlns:a16="http://schemas.microsoft.com/office/drawing/2014/main" id="{AC4DD7AE-B235-6844-BB6E-F1BBE67630FA}"/>
              </a:ext>
            </a:extLst>
          </p:cNvPr>
          <p:cNvSpPr>
            <a:spLocks noChangeArrowheads="1"/>
          </p:cNvSpPr>
          <p:nvPr/>
        </p:nvSpPr>
        <p:spPr bwMode="auto">
          <a:xfrm>
            <a:off x="242047" y="1"/>
            <a:ext cx="833644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defTabSz="685800" fontAlgn="auto">
              <a:spcBef>
                <a:spcPct val="0"/>
              </a:spcBef>
              <a:spcAft>
                <a:spcPts val="0"/>
              </a:spcAft>
              <a:buNone/>
              <a:defRPr/>
            </a:pPr>
            <a:r>
              <a:rPr lang="en-US" altLang="en-US" sz="2400" dirty="0">
                <a:solidFill>
                  <a:prstClr val="white"/>
                </a:solidFill>
              </a:rPr>
              <a:t>Modeling</a:t>
            </a:r>
          </a:p>
        </p:txBody>
      </p:sp>
      <p:pic>
        <p:nvPicPr>
          <p:cNvPr id="5" name="Picture 4">
            <a:extLst>
              <a:ext uri="{FF2B5EF4-FFF2-40B4-BE49-F238E27FC236}">
                <a16:creationId xmlns:a16="http://schemas.microsoft.com/office/drawing/2014/main" id="{68B40FB5-F0F4-1E42-85DA-311445010522}"/>
              </a:ext>
            </a:extLst>
          </p:cNvPr>
          <p:cNvPicPr>
            <a:picLocks noChangeAspect="1"/>
          </p:cNvPicPr>
          <p:nvPr/>
        </p:nvPicPr>
        <p:blipFill>
          <a:blip r:embed="rId4"/>
          <a:stretch>
            <a:fillRect/>
          </a:stretch>
        </p:blipFill>
        <p:spPr>
          <a:xfrm>
            <a:off x="1736036" y="117475"/>
            <a:ext cx="6135756" cy="4563518"/>
          </a:xfrm>
          <a:prstGeom prst="rect">
            <a:avLst/>
          </a:prstGeom>
        </p:spPr>
      </p:pic>
    </p:spTree>
    <p:extLst>
      <p:ext uri="{BB962C8B-B14F-4D97-AF65-F5344CB8AC3E}">
        <p14:creationId xmlns:p14="http://schemas.microsoft.com/office/powerpoint/2010/main" val="338545153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2642"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ER vs. UML Class Diagrams</a:t>
            </a:r>
          </a:p>
        </p:txBody>
      </p:sp>
      <p:sp>
        <p:nvSpPr>
          <p:cNvPr id="86019" name="Text Box 82"/>
          <p:cNvSpPr txBox="1">
            <a:spLocks noChangeArrowheads="1"/>
          </p:cNvSpPr>
          <p:nvPr/>
        </p:nvSpPr>
        <p:spPr bwMode="auto">
          <a:xfrm>
            <a:off x="2195036" y="794148"/>
            <a:ext cx="1922145" cy="282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7500" tIns="33750" rIns="67500" bIns="33750"/>
          <a:lstStyle>
            <a:lvl1pPr defTabSz="449263">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1pPr>
            <a:lvl2pPr marL="742950" indent="-285750" defTabSz="449263">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2pPr>
            <a:lvl3pPr marL="1143000" indent="-228600" defTabSz="449263">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3pPr>
            <a:lvl4pPr marL="1600200" indent="-228600" defTabSz="449263">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4pPr>
            <a:lvl5pPr marL="2057400" indent="-228600" defTabSz="449263">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9pPr>
          </a:lstStyle>
          <a:p>
            <a:pPr defTabSz="336947" hangingPunct="0">
              <a:lnSpc>
                <a:spcPct val="104000"/>
              </a:lnSpc>
              <a:buClr>
                <a:srgbClr val="000000"/>
              </a:buClr>
              <a:buSzPct val="45000"/>
              <a:tabLst>
                <a:tab pos="0" algn="l"/>
                <a:tab pos="335756" algn="l"/>
                <a:tab pos="672704" algn="l"/>
                <a:tab pos="1009650" algn="l"/>
                <a:tab pos="1346597" algn="l"/>
                <a:tab pos="1683544" algn="l"/>
                <a:tab pos="2020491" algn="l"/>
                <a:tab pos="2357438" algn="l"/>
                <a:tab pos="2694385" algn="l"/>
                <a:tab pos="3031331" algn="l"/>
                <a:tab pos="3368279" algn="l"/>
                <a:tab pos="3705225" algn="l"/>
                <a:tab pos="4042172" algn="l"/>
                <a:tab pos="4379119" algn="l"/>
                <a:tab pos="4716066" algn="l"/>
                <a:tab pos="5053013" algn="l"/>
                <a:tab pos="5389960" algn="l"/>
                <a:tab pos="5726906" algn="l"/>
                <a:tab pos="6063854" algn="l"/>
                <a:tab pos="6400800" algn="l"/>
                <a:tab pos="6737747" algn="l"/>
              </a:tabLst>
            </a:pPr>
            <a:r>
              <a:rPr lang="en-US" altLang="en-US" sz="1275" b="1" dirty="0">
                <a:solidFill>
                  <a:srgbClr val="000000"/>
                </a:solidFill>
                <a:latin typeface="Arial" panose="020B0604020202020204" pitchFamily="34" charset="0"/>
              </a:rPr>
              <a:t>ER Diagram Notation</a:t>
            </a:r>
          </a:p>
        </p:txBody>
      </p:sp>
      <p:sp>
        <p:nvSpPr>
          <p:cNvPr id="86020" name="Text Box 83"/>
          <p:cNvSpPr txBox="1">
            <a:spLocks noChangeArrowheads="1"/>
          </p:cNvSpPr>
          <p:nvPr/>
        </p:nvSpPr>
        <p:spPr bwMode="auto">
          <a:xfrm>
            <a:off x="5026821" y="815580"/>
            <a:ext cx="1672827" cy="282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7500" tIns="33750" rIns="67500" bIns="33750"/>
          <a:lstStyle>
            <a:lvl1pPr defTabSz="449263">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1pPr>
            <a:lvl2pPr marL="742950" indent="-285750" defTabSz="449263">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2pPr>
            <a:lvl3pPr marL="1143000" indent="-228600" defTabSz="449263">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3pPr>
            <a:lvl4pPr marL="1600200" indent="-228600" defTabSz="449263">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4pPr>
            <a:lvl5pPr marL="2057400" indent="-228600" defTabSz="449263">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9pPr>
          </a:lstStyle>
          <a:p>
            <a:pPr defTabSz="336947" hangingPunct="0">
              <a:lnSpc>
                <a:spcPct val="104000"/>
              </a:lnSpc>
              <a:buClr>
                <a:srgbClr val="000000"/>
              </a:buClr>
              <a:buSzPct val="45000"/>
              <a:tabLst>
                <a:tab pos="0" algn="l"/>
                <a:tab pos="335756" algn="l"/>
                <a:tab pos="672704" algn="l"/>
                <a:tab pos="1009650" algn="l"/>
                <a:tab pos="1346597" algn="l"/>
                <a:tab pos="1683544" algn="l"/>
                <a:tab pos="2020491" algn="l"/>
                <a:tab pos="2357438" algn="l"/>
                <a:tab pos="2694385" algn="l"/>
                <a:tab pos="3031331" algn="l"/>
                <a:tab pos="3368279" algn="l"/>
                <a:tab pos="3705225" algn="l"/>
                <a:tab pos="4042172" algn="l"/>
                <a:tab pos="4379119" algn="l"/>
                <a:tab pos="4716066" algn="l"/>
                <a:tab pos="5053013" algn="l"/>
                <a:tab pos="5389960" algn="l"/>
                <a:tab pos="5726906" algn="l"/>
                <a:tab pos="6063854" algn="l"/>
                <a:tab pos="6400800" algn="l"/>
                <a:tab pos="6737747" algn="l"/>
              </a:tabLst>
            </a:pPr>
            <a:r>
              <a:rPr lang="en-US" altLang="en-US" sz="1275" b="1" dirty="0">
                <a:solidFill>
                  <a:srgbClr val="000000"/>
                </a:solidFill>
                <a:latin typeface="Arial" panose="020B0604020202020204" pitchFamily="34" charset="0"/>
              </a:rPr>
              <a:t>Equivalent in UML</a:t>
            </a:r>
          </a:p>
        </p:txBody>
      </p:sp>
      <p:sp>
        <p:nvSpPr>
          <p:cNvPr id="86021" name="Text Box 84"/>
          <p:cNvSpPr txBox="1">
            <a:spLocks noChangeArrowheads="1"/>
          </p:cNvSpPr>
          <p:nvPr/>
        </p:nvSpPr>
        <p:spPr bwMode="auto">
          <a:xfrm>
            <a:off x="2195037" y="4125087"/>
            <a:ext cx="4937570" cy="496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Helvetica" panose="020B0604020202020204" pitchFamily="34" charset="0"/>
                <a:ea typeface="ＭＳ Ｐゴシック" panose="020B0600070205080204" pitchFamily="34" charset="-128"/>
              </a:defRPr>
            </a:lvl1pPr>
            <a:lvl2pPr marL="742950" indent="-285750">
              <a:defRPr sz="1600">
                <a:solidFill>
                  <a:schemeClr val="tx1"/>
                </a:solidFill>
                <a:latin typeface="Helvetica" panose="020B0604020202020204" pitchFamily="34" charset="0"/>
                <a:ea typeface="ＭＳ Ｐゴシック" panose="020B0600070205080204" pitchFamily="34" charset="-128"/>
              </a:defRPr>
            </a:lvl2pPr>
            <a:lvl3pPr marL="1143000" indent="-228600">
              <a:defRPr sz="1600">
                <a:solidFill>
                  <a:schemeClr val="tx1"/>
                </a:solidFill>
                <a:latin typeface="Helvetica" panose="020B0604020202020204" pitchFamily="34" charset="0"/>
                <a:ea typeface="ＭＳ Ｐゴシック" panose="020B0600070205080204" pitchFamily="34" charset="-128"/>
              </a:defRPr>
            </a:lvl3pPr>
            <a:lvl4pPr marL="1600200" indent="-228600">
              <a:defRPr sz="1600">
                <a:solidFill>
                  <a:schemeClr val="tx1"/>
                </a:solidFill>
                <a:latin typeface="Helvetica" panose="020B0604020202020204" pitchFamily="34" charset="0"/>
                <a:ea typeface="ＭＳ Ｐゴシック" panose="020B0600070205080204" pitchFamily="34" charset="-128"/>
              </a:defRPr>
            </a:lvl4pPr>
            <a:lvl5pPr marL="2057400" indent="-228600">
              <a:defRPr sz="1600">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defTabSz="685800" eaLnBrk="0" hangingPunct="0"/>
            <a:r>
              <a:rPr lang="en-US" altLang="en-US" sz="1350" b="1" dirty="0">
                <a:solidFill>
                  <a:srgbClr val="002060"/>
                </a:solidFill>
              </a:rPr>
              <a:t>*</a:t>
            </a:r>
            <a:r>
              <a:rPr lang="en-US" altLang="en-US" sz="1350" dirty="0">
                <a:solidFill>
                  <a:srgbClr val="CC3300"/>
                </a:solidFill>
              </a:rPr>
              <a:t> </a:t>
            </a:r>
            <a:r>
              <a:rPr lang="en-US" altLang="en-US" sz="1275" dirty="0">
                <a:solidFill>
                  <a:srgbClr val="000000"/>
                </a:solidFill>
              </a:rPr>
              <a:t>Generalization can use merged or separate arrows independent</a:t>
            </a:r>
          </a:p>
          <a:p>
            <a:pPr defTabSz="685800" eaLnBrk="0" hangingPunct="0"/>
            <a:r>
              <a:rPr lang="en-US" altLang="en-US" sz="1275" dirty="0">
                <a:solidFill>
                  <a:srgbClr val="000000"/>
                </a:solidFill>
              </a:rPr>
              <a:t>   of disjoint/overlapping</a:t>
            </a:r>
            <a:endParaRPr lang="en-US" altLang="en-US" sz="1275" dirty="0">
              <a:solidFill>
                <a:srgbClr val="CC3300"/>
              </a:solidFill>
            </a:endParaRPr>
          </a:p>
        </p:txBody>
      </p:sp>
      <p:pic>
        <p:nvPicPr>
          <p:cNvPr id="86022" name="Picture 5"/>
          <p:cNvPicPr>
            <a:picLocks noChangeAspect="1" noChangeArrowheads="1"/>
          </p:cNvPicPr>
          <p:nvPr/>
        </p:nvPicPr>
        <p:blipFill>
          <a:blip r:embed="rId3">
            <a:extLst>
              <a:ext uri="{28A0092B-C50C-407E-A947-70E740481C1C}">
                <a14:useLocalDpi xmlns:a14="http://schemas.microsoft.com/office/drawing/2010/main" val="0"/>
              </a:ext>
            </a:extLst>
          </a:blip>
          <a:srcRect t="56212" r="11429"/>
          <a:stretch>
            <a:fillRect/>
          </a:stretch>
        </p:blipFill>
        <p:spPr bwMode="auto">
          <a:xfrm>
            <a:off x="1931467" y="1171263"/>
            <a:ext cx="5156978" cy="25868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a:extLst>
              <a:ext uri="{FF2B5EF4-FFF2-40B4-BE49-F238E27FC236}">
                <a16:creationId xmlns:a16="http://schemas.microsoft.com/office/drawing/2014/main" id="{83C019B5-AD5B-5D40-B247-035B942B3D22}"/>
              </a:ext>
            </a:extLst>
          </p:cNvPr>
          <p:cNvSpPr txBox="1"/>
          <p:nvPr/>
        </p:nvSpPr>
        <p:spPr>
          <a:xfrm>
            <a:off x="30631" y="2586659"/>
            <a:ext cx="1992854" cy="715581"/>
          </a:xfrm>
          <a:prstGeom prst="rect">
            <a:avLst/>
          </a:prstGeom>
          <a:noFill/>
        </p:spPr>
        <p:txBody>
          <a:bodyPr wrap="none" rtlCol="0">
            <a:spAutoFit/>
          </a:bodyPr>
          <a:lstStyle/>
          <a:p>
            <a:pPr algn="ctr" defTabSz="685800" fontAlgn="auto">
              <a:spcBef>
                <a:spcPts val="0"/>
              </a:spcBef>
              <a:spcAft>
                <a:spcPts val="0"/>
              </a:spcAft>
            </a:pPr>
            <a:r>
              <a:rPr lang="en-US" sz="1350" dirty="0">
                <a:solidFill>
                  <a:srgbClr val="000000"/>
                </a:solidFill>
                <a:latin typeface="Helvetica"/>
                <a:ea typeface="+mn-ea"/>
              </a:rPr>
              <a:t>I use this approach</a:t>
            </a:r>
            <a:br>
              <a:rPr lang="en-US" sz="1350" dirty="0">
                <a:solidFill>
                  <a:srgbClr val="000000"/>
                </a:solidFill>
                <a:latin typeface="Helvetica"/>
                <a:ea typeface="+mn-ea"/>
              </a:rPr>
            </a:br>
            <a:r>
              <a:rPr lang="en-US" sz="1350" dirty="0">
                <a:solidFill>
                  <a:srgbClr val="000000"/>
                </a:solidFill>
                <a:latin typeface="Helvetica"/>
                <a:ea typeface="+mn-ea"/>
              </a:rPr>
              <a:t>in Crow’s Foot Notation</a:t>
            </a:r>
            <a:br>
              <a:rPr lang="en-US" sz="1350" dirty="0">
                <a:solidFill>
                  <a:srgbClr val="000000"/>
                </a:solidFill>
                <a:latin typeface="Helvetica"/>
                <a:ea typeface="+mn-ea"/>
              </a:rPr>
            </a:br>
            <a:r>
              <a:rPr lang="en-US" sz="1350" dirty="0">
                <a:solidFill>
                  <a:srgbClr val="000000"/>
                </a:solidFill>
                <a:latin typeface="Helvetica"/>
                <a:ea typeface="+mn-ea"/>
              </a:rPr>
              <a:t>but that is not standard.</a:t>
            </a:r>
          </a:p>
        </p:txBody>
      </p:sp>
      <p:cxnSp>
        <p:nvCxnSpPr>
          <p:cNvPr id="9" name="Straight Arrow Connector 8">
            <a:extLst>
              <a:ext uri="{FF2B5EF4-FFF2-40B4-BE49-F238E27FC236}">
                <a16:creationId xmlns:a16="http://schemas.microsoft.com/office/drawing/2014/main" id="{88129A03-D046-8040-B817-B560321B6258}"/>
              </a:ext>
            </a:extLst>
          </p:cNvPr>
          <p:cNvCxnSpPr>
            <a:cxnSpLocks/>
          </p:cNvCxnSpPr>
          <p:nvPr/>
        </p:nvCxnSpPr>
        <p:spPr>
          <a:xfrm flipV="1">
            <a:off x="1931467" y="2177383"/>
            <a:ext cx="856460" cy="573272"/>
          </a:xfrm>
          <a:prstGeom prst="straightConnector1">
            <a:avLst/>
          </a:prstGeom>
          <a:noFill/>
          <a:ln w="38100" cap="flat" cmpd="sng" algn="ctr">
            <a:solidFill>
              <a:srgbClr val="4472C4"/>
            </a:solidFill>
            <a:prstDash val="solid"/>
            <a:miter lim="800000"/>
            <a:tailEnd type="arrow"/>
          </a:ln>
          <a:effectLst/>
        </p:spPr>
      </p:cxnSp>
      <p:cxnSp>
        <p:nvCxnSpPr>
          <p:cNvPr id="12" name="Straight Arrow Connector 11">
            <a:extLst>
              <a:ext uri="{FF2B5EF4-FFF2-40B4-BE49-F238E27FC236}">
                <a16:creationId xmlns:a16="http://schemas.microsoft.com/office/drawing/2014/main" id="{7D4AAE64-1A40-4C4E-BDE1-23A856D90122}"/>
              </a:ext>
            </a:extLst>
          </p:cNvPr>
          <p:cNvCxnSpPr>
            <a:cxnSpLocks/>
          </p:cNvCxnSpPr>
          <p:nvPr/>
        </p:nvCxnSpPr>
        <p:spPr>
          <a:xfrm>
            <a:off x="1962772" y="3117669"/>
            <a:ext cx="459891" cy="348604"/>
          </a:xfrm>
          <a:prstGeom prst="straightConnector1">
            <a:avLst/>
          </a:prstGeom>
          <a:noFill/>
          <a:ln w="38100" cap="flat" cmpd="sng" algn="ctr">
            <a:solidFill>
              <a:srgbClr val="4472C4"/>
            </a:solidFill>
            <a:prstDash val="solid"/>
            <a:miter lim="800000"/>
            <a:tailEnd type="arrow"/>
          </a:ln>
          <a:effectLst/>
        </p:spPr>
      </p:cxnSp>
    </p:spTree>
    <p:extLst>
      <p:ext uri="{BB962C8B-B14F-4D97-AF65-F5344CB8AC3E}">
        <p14:creationId xmlns:p14="http://schemas.microsoft.com/office/powerpoint/2010/main" val="333499443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7602"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Specialization Example</a:t>
            </a:r>
          </a:p>
        </p:txBody>
      </p:sp>
      <p:sp>
        <p:nvSpPr>
          <p:cNvPr id="60419" name="Rectangle 3"/>
          <p:cNvSpPr>
            <a:spLocks noGrp="1" noChangeArrowheads="1"/>
          </p:cNvSpPr>
          <p:nvPr>
            <p:ph type="body" idx="1"/>
          </p:nvPr>
        </p:nvSpPr>
        <p:spPr>
          <a:xfrm>
            <a:off x="1719262" y="745331"/>
            <a:ext cx="5769674" cy="930714"/>
          </a:xfrm>
        </p:spPr>
        <p:txBody>
          <a:bodyPr/>
          <a:lstStyle/>
          <a:p>
            <a:r>
              <a:rPr lang="en-US" altLang="en-US" b="1" dirty="0">
                <a:solidFill>
                  <a:srgbClr val="002060"/>
                </a:solidFill>
              </a:rPr>
              <a:t>Overlapping</a:t>
            </a:r>
            <a:r>
              <a:rPr lang="en-US" altLang="en-US" dirty="0"/>
              <a:t> – </a:t>
            </a:r>
            <a:r>
              <a:rPr lang="en-US" altLang="en-US" i="1" dirty="0"/>
              <a:t>employee</a:t>
            </a:r>
            <a:r>
              <a:rPr lang="en-US" altLang="en-US" dirty="0"/>
              <a:t> and </a:t>
            </a:r>
            <a:r>
              <a:rPr lang="en-US" altLang="en-US" i="1" dirty="0"/>
              <a:t>student</a:t>
            </a:r>
          </a:p>
          <a:p>
            <a:r>
              <a:rPr lang="en-US" altLang="en-US" b="1" dirty="0">
                <a:solidFill>
                  <a:srgbClr val="002060"/>
                </a:solidFill>
              </a:rPr>
              <a:t>Disjoint</a:t>
            </a:r>
            <a:r>
              <a:rPr lang="en-US" altLang="en-US" dirty="0"/>
              <a:t> – </a:t>
            </a:r>
            <a:r>
              <a:rPr lang="en-US" altLang="en-US" i="1" dirty="0"/>
              <a:t>instructor</a:t>
            </a:r>
            <a:r>
              <a:rPr lang="en-US" altLang="en-US" dirty="0"/>
              <a:t> and </a:t>
            </a:r>
            <a:r>
              <a:rPr lang="en-US" altLang="en-US" i="1" dirty="0"/>
              <a:t>secretary</a:t>
            </a:r>
          </a:p>
          <a:p>
            <a:r>
              <a:rPr lang="en-US" altLang="en-US" dirty="0"/>
              <a:t>Total and partial</a:t>
            </a:r>
          </a:p>
        </p:txBody>
      </p:sp>
      <p:pic>
        <p:nvPicPr>
          <p:cNvPr id="60420"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310128" y="1688655"/>
            <a:ext cx="2419160" cy="2496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3065203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7602"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Generalization</a:t>
            </a:r>
          </a:p>
        </p:txBody>
      </p:sp>
      <p:sp>
        <p:nvSpPr>
          <p:cNvPr id="63491" name="Rectangle 3"/>
          <p:cNvSpPr>
            <a:spLocks noGrp="1" noChangeArrowheads="1"/>
          </p:cNvSpPr>
          <p:nvPr>
            <p:ph type="body" idx="1"/>
          </p:nvPr>
        </p:nvSpPr>
        <p:spPr>
          <a:xfrm>
            <a:off x="1719262" y="876300"/>
            <a:ext cx="5655862" cy="2006204"/>
          </a:xfrm>
        </p:spPr>
        <p:txBody>
          <a:bodyPr/>
          <a:lstStyle/>
          <a:p>
            <a:r>
              <a:rPr lang="en-US" altLang="en-US" b="1" dirty="0">
                <a:solidFill>
                  <a:srgbClr val="002060"/>
                </a:solidFill>
              </a:rPr>
              <a:t>A bottom-up design process</a:t>
            </a:r>
            <a:r>
              <a:rPr lang="en-US" altLang="en-US" dirty="0">
                <a:solidFill>
                  <a:srgbClr val="002060"/>
                </a:solidFill>
              </a:rPr>
              <a:t> </a:t>
            </a:r>
            <a:r>
              <a:rPr lang="en-US" altLang="en-US" dirty="0"/>
              <a:t>– combine a number of entity sets that share the same features into a higher-level entity set.</a:t>
            </a:r>
          </a:p>
          <a:p>
            <a:r>
              <a:rPr lang="en-US" altLang="en-US" dirty="0"/>
              <a:t>Specialization and generalization are simple inversions of each other; they are represented in an E-R diagram in the same way.</a:t>
            </a:r>
          </a:p>
          <a:p>
            <a:r>
              <a:rPr lang="en-US" altLang="en-US" dirty="0"/>
              <a:t>The terms specialization and generalization are used interchangeably.</a:t>
            </a:r>
          </a:p>
        </p:txBody>
      </p:sp>
    </p:spTree>
    <p:extLst>
      <p:ext uri="{BB962C8B-B14F-4D97-AF65-F5344CB8AC3E}">
        <p14:creationId xmlns:p14="http://schemas.microsoft.com/office/powerpoint/2010/main" val="422362465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3746" name="Rectangle 2"/>
          <p:cNvSpPr>
            <a:spLocks noGrp="1" noChangeArrowheads="1"/>
          </p:cNvSpPr>
          <p:nvPr>
            <p:ph type="title"/>
          </p:nvPr>
        </p:nvSpPr>
        <p:spPr>
          <a:xfrm>
            <a:off x="1784747" y="85726"/>
            <a:ext cx="6057900" cy="421481"/>
          </a:xfrm>
        </p:spPr>
        <p:txBody>
          <a:bodyPr/>
          <a:lstStyle/>
          <a:p>
            <a:pPr>
              <a:defRPr/>
            </a:pPr>
            <a:r>
              <a:rPr lang="en-US" altLang="en-US" dirty="0">
                <a:effectLst>
                  <a:outerShdw blurRad="38100" dist="38100" dir="2700000" algn="tl">
                    <a:srgbClr val="C0C0C0"/>
                  </a:outerShdw>
                </a:effectLst>
              </a:rPr>
              <a:t>Completeness constraint</a:t>
            </a:r>
          </a:p>
        </p:txBody>
      </p:sp>
      <p:sp>
        <p:nvSpPr>
          <p:cNvPr id="64515" name="Rectangle 3"/>
          <p:cNvSpPr>
            <a:spLocks noGrp="1" noChangeArrowheads="1"/>
          </p:cNvSpPr>
          <p:nvPr>
            <p:ph type="body" idx="1"/>
          </p:nvPr>
        </p:nvSpPr>
        <p:spPr>
          <a:xfrm>
            <a:off x="1718163" y="890588"/>
            <a:ext cx="5603693" cy="2373821"/>
          </a:xfrm>
        </p:spPr>
        <p:txBody>
          <a:bodyPr/>
          <a:lstStyle/>
          <a:p>
            <a:r>
              <a:rPr lang="en-US" altLang="en-US" b="1" dirty="0">
                <a:solidFill>
                  <a:srgbClr val="002060"/>
                </a:solidFill>
              </a:rPr>
              <a:t>Completeness constraint</a:t>
            </a:r>
            <a:r>
              <a:rPr lang="en-US" altLang="en-US" dirty="0">
                <a:solidFill>
                  <a:srgbClr val="002060"/>
                </a:solidFill>
              </a:rPr>
              <a:t> </a:t>
            </a:r>
            <a:r>
              <a:rPr lang="en-US" altLang="en-US" dirty="0"/>
              <a:t>-- specifies whether or not an entity in the higher-level entity set must belong to at least one of the lower-level entity sets within a generalization.</a:t>
            </a:r>
          </a:p>
          <a:p>
            <a:pPr lvl="1"/>
            <a:r>
              <a:rPr lang="en-US" altLang="en-US" b="1" dirty="0">
                <a:solidFill>
                  <a:srgbClr val="002060"/>
                </a:solidFill>
                <a:ea typeface="ＭＳ Ｐゴシック" panose="020B0600070205080204" pitchFamily="34" charset="-128"/>
              </a:rPr>
              <a:t>total</a:t>
            </a:r>
            <a:r>
              <a:rPr lang="en-US" altLang="en-US" dirty="0">
                <a:ea typeface="ＭＳ Ｐゴシック" panose="020B0600070205080204" pitchFamily="34" charset="-128"/>
              </a:rPr>
              <a:t>: an entity must belong to one of the lower-level entity sets</a:t>
            </a:r>
          </a:p>
          <a:p>
            <a:pPr lvl="1"/>
            <a:r>
              <a:rPr lang="en-US" altLang="en-US" b="1" dirty="0">
                <a:solidFill>
                  <a:srgbClr val="002060"/>
                </a:solidFill>
                <a:ea typeface="ＭＳ Ｐゴシック" panose="020B0600070205080204" pitchFamily="34" charset="-128"/>
              </a:rPr>
              <a:t>partial</a:t>
            </a:r>
            <a:r>
              <a:rPr lang="en-US" altLang="en-US" dirty="0">
                <a:ea typeface="ＭＳ Ｐゴシック" panose="020B0600070205080204" pitchFamily="34" charset="-128"/>
              </a:rPr>
              <a:t>: an entity need not belong to one of the lower-level entity sets</a:t>
            </a:r>
          </a:p>
          <a:p>
            <a:endParaRPr lang="en-US" altLang="en-US" sz="1200" dirty="0"/>
          </a:p>
          <a:p>
            <a:endParaRPr lang="en-US" altLang="en-US" dirty="0"/>
          </a:p>
          <a:p>
            <a:endParaRPr lang="en-US" altLang="en-US" dirty="0"/>
          </a:p>
          <a:p>
            <a:pPr lvl="1"/>
            <a:endParaRPr lang="en-US" altLang="en-US" dirty="0">
              <a:ea typeface="ＭＳ Ｐゴシック" panose="020B0600070205080204" pitchFamily="34" charset="-128"/>
            </a:endParaRPr>
          </a:p>
        </p:txBody>
      </p:sp>
    </p:spTree>
    <p:extLst>
      <p:ext uri="{BB962C8B-B14F-4D97-AF65-F5344CB8AC3E}">
        <p14:creationId xmlns:p14="http://schemas.microsoft.com/office/powerpoint/2010/main" val="5991589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D3C4746-B82B-3F41-8244-F524491BD6E3}"/>
              </a:ext>
            </a:extLst>
          </p:cNvPr>
          <p:cNvSpPr>
            <a:spLocks noGrp="1"/>
          </p:cNvSpPr>
          <p:nvPr>
            <p:ph idx="1"/>
          </p:nvPr>
        </p:nvSpPr>
        <p:spPr>
          <a:xfrm>
            <a:off x="152400" y="742950"/>
            <a:ext cx="8839200" cy="3886200"/>
          </a:xfrm>
        </p:spPr>
        <p:txBody>
          <a:bodyPr/>
          <a:lstStyle/>
          <a:p>
            <a:pPr>
              <a:spcBef>
                <a:spcPts val="0"/>
              </a:spcBef>
            </a:pPr>
            <a:r>
              <a:rPr lang="en-US" sz="1800" dirty="0"/>
              <a:t>Final SQL Concepts:</a:t>
            </a:r>
          </a:p>
          <a:p>
            <a:pPr lvl="1">
              <a:spcBef>
                <a:spcPts val="0"/>
              </a:spcBef>
            </a:pPr>
            <a:r>
              <a:rPr lang="en-US" sz="1600" dirty="0"/>
              <a:t>Two simple index examples.</a:t>
            </a:r>
          </a:p>
          <a:p>
            <a:pPr lvl="1">
              <a:spcBef>
                <a:spcPts val="0"/>
              </a:spcBef>
            </a:pPr>
            <a:r>
              <a:rPr lang="en-US" sz="1600" dirty="0"/>
              <a:t>Completing:</a:t>
            </a:r>
          </a:p>
          <a:p>
            <a:pPr lvl="2">
              <a:spcBef>
                <a:spcPts val="0"/>
              </a:spcBef>
            </a:pPr>
            <a:r>
              <a:rPr lang="en-US" sz="1400" dirty="0"/>
              <a:t>Functions.</a:t>
            </a:r>
          </a:p>
          <a:p>
            <a:pPr lvl="2">
              <a:spcBef>
                <a:spcPts val="0"/>
              </a:spcBef>
            </a:pPr>
            <a:r>
              <a:rPr lang="en-US" sz="1400" dirty="0"/>
              <a:t>Triggers.</a:t>
            </a:r>
          </a:p>
          <a:p>
            <a:pPr lvl="2">
              <a:spcBef>
                <a:spcPts val="0"/>
              </a:spcBef>
            </a:pPr>
            <a:r>
              <a:rPr lang="en-US" sz="1400" dirty="0"/>
              <a:t>Procedures.</a:t>
            </a:r>
          </a:p>
          <a:p>
            <a:pPr lvl="1">
              <a:spcBef>
                <a:spcPts val="0"/>
              </a:spcBef>
            </a:pPr>
            <a:r>
              <a:rPr lang="en-US" sz="1600" dirty="0"/>
              <a:t>Security</a:t>
            </a:r>
            <a:br>
              <a:rPr lang="en-US" sz="1600" dirty="0"/>
            </a:br>
            <a:endParaRPr lang="en-US" sz="1600" dirty="0"/>
          </a:p>
          <a:p>
            <a:pPr>
              <a:spcBef>
                <a:spcPts val="0"/>
              </a:spcBef>
            </a:pPr>
            <a:r>
              <a:rPr lang="en-US" sz="1800" dirty="0"/>
              <a:t>Some Advanced ER </a:t>
            </a:r>
            <a:r>
              <a:rPr lang="en-US" sz="1800" dirty="0">
                <a:sym typeface="Wingdings" pitchFamily="2" charset="2"/>
              </a:rPr>
              <a:t> Relational Mapping</a:t>
            </a:r>
          </a:p>
          <a:p>
            <a:pPr lvl="1">
              <a:spcBef>
                <a:spcPts val="0"/>
              </a:spcBef>
            </a:pPr>
            <a:r>
              <a:rPr lang="en-US" sz="1600" dirty="0">
                <a:sym typeface="Wingdings" pitchFamily="2" charset="2"/>
              </a:rPr>
              <a:t>Inheritance (Continued)</a:t>
            </a:r>
          </a:p>
          <a:p>
            <a:pPr lvl="1">
              <a:spcBef>
                <a:spcPts val="0"/>
              </a:spcBef>
            </a:pPr>
            <a:r>
              <a:rPr lang="en-US" sz="1600" dirty="0">
                <a:sym typeface="Wingdings" pitchFamily="2" charset="2"/>
              </a:rPr>
              <a:t>Composite Attributes</a:t>
            </a:r>
          </a:p>
          <a:p>
            <a:pPr lvl="1">
              <a:spcBef>
                <a:spcPts val="0"/>
              </a:spcBef>
            </a:pPr>
            <a:r>
              <a:rPr lang="en-US" sz="1600" dirty="0">
                <a:sym typeface="Wingdings" pitchFamily="2" charset="2"/>
              </a:rPr>
              <a:t>Multivalued attributes.</a:t>
            </a:r>
          </a:p>
          <a:p>
            <a:pPr lvl="1">
              <a:spcBef>
                <a:spcPts val="0"/>
              </a:spcBef>
            </a:pPr>
            <a:r>
              <a:rPr lang="en-US" sz="1600" dirty="0">
                <a:sym typeface="Wingdings" pitchFamily="2" charset="2"/>
              </a:rPr>
              <a:t>N-</a:t>
            </a:r>
            <a:r>
              <a:rPr lang="en-US" sz="1600" dirty="0" err="1">
                <a:sym typeface="Wingdings" pitchFamily="2" charset="2"/>
              </a:rPr>
              <a:t>ary</a:t>
            </a:r>
            <a:r>
              <a:rPr lang="en-US" sz="1600" dirty="0">
                <a:sym typeface="Wingdings" pitchFamily="2" charset="2"/>
              </a:rPr>
              <a:t> relationships, for N &gt; 2.</a:t>
            </a:r>
            <a:br>
              <a:rPr lang="en-US" sz="1600" dirty="0">
                <a:sym typeface="Wingdings" pitchFamily="2" charset="2"/>
              </a:rPr>
            </a:br>
            <a:endParaRPr lang="en-US" sz="1600" dirty="0">
              <a:sym typeface="Wingdings" pitchFamily="2" charset="2"/>
            </a:endParaRPr>
          </a:p>
          <a:p>
            <a:pPr>
              <a:spcBef>
                <a:spcPts val="0"/>
              </a:spcBef>
            </a:pPr>
            <a:r>
              <a:rPr lang="en-US" sz="1800" dirty="0">
                <a:sym typeface="Wingdings" pitchFamily="2" charset="2"/>
              </a:rPr>
              <a:t>Midterm walkthrough. (There will be recitations)</a:t>
            </a:r>
            <a:endParaRPr lang="en-US" sz="1800" dirty="0"/>
          </a:p>
          <a:p>
            <a:pPr lvl="1">
              <a:spcBef>
                <a:spcPts val="0"/>
              </a:spcBef>
            </a:pPr>
            <a:endParaRPr lang="en-US" sz="1600" dirty="0"/>
          </a:p>
          <a:p>
            <a:pPr>
              <a:spcBef>
                <a:spcPts val="0"/>
              </a:spcBef>
            </a:pPr>
            <a:endParaRPr lang="en-US" sz="1800" dirty="0"/>
          </a:p>
          <a:p>
            <a:pPr>
              <a:spcBef>
                <a:spcPts val="0"/>
              </a:spcBef>
            </a:pPr>
            <a:endParaRPr lang="en-US" sz="1800" dirty="0"/>
          </a:p>
          <a:p>
            <a:pPr>
              <a:spcBef>
                <a:spcPts val="0"/>
              </a:spcBef>
            </a:pPr>
            <a:endParaRPr lang="en-US" sz="1800" dirty="0"/>
          </a:p>
        </p:txBody>
      </p:sp>
      <p:sp>
        <p:nvSpPr>
          <p:cNvPr id="3" name="Title 2">
            <a:extLst>
              <a:ext uri="{FF2B5EF4-FFF2-40B4-BE49-F238E27FC236}">
                <a16:creationId xmlns:a16="http://schemas.microsoft.com/office/drawing/2014/main" id="{E66E103B-9592-8A4C-AF7E-2678BD900BEF}"/>
              </a:ext>
            </a:extLst>
          </p:cNvPr>
          <p:cNvSpPr>
            <a:spLocks noGrp="1"/>
          </p:cNvSpPr>
          <p:nvPr>
            <p:ph type="title"/>
          </p:nvPr>
        </p:nvSpPr>
        <p:spPr/>
        <p:txBody>
          <a:bodyPr/>
          <a:lstStyle/>
          <a:p>
            <a:r>
              <a:rPr lang="en-US" dirty="0"/>
              <a:t>Contents</a:t>
            </a:r>
          </a:p>
        </p:txBody>
      </p:sp>
    </p:spTree>
    <p:extLst>
      <p:ext uri="{BB962C8B-B14F-4D97-AF65-F5344CB8AC3E}">
        <p14:creationId xmlns:p14="http://schemas.microsoft.com/office/powerpoint/2010/main" val="64921876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3746" name="Rectangle 2"/>
          <p:cNvSpPr>
            <a:spLocks noGrp="1" noChangeArrowheads="1"/>
          </p:cNvSpPr>
          <p:nvPr>
            <p:ph type="title"/>
          </p:nvPr>
        </p:nvSpPr>
        <p:spPr>
          <a:xfrm>
            <a:off x="1784747" y="85726"/>
            <a:ext cx="6057900" cy="421481"/>
          </a:xfrm>
        </p:spPr>
        <p:txBody>
          <a:bodyPr/>
          <a:lstStyle/>
          <a:p>
            <a:pPr>
              <a:defRPr/>
            </a:pPr>
            <a:r>
              <a:rPr lang="en-US" altLang="en-US" dirty="0">
                <a:effectLst>
                  <a:outerShdw blurRad="38100" dist="38100" dir="2700000" algn="tl">
                    <a:srgbClr val="C0C0C0"/>
                  </a:outerShdw>
                </a:effectLst>
              </a:rPr>
              <a:t>Completeness constraint (Cont.)</a:t>
            </a:r>
          </a:p>
        </p:txBody>
      </p:sp>
      <p:sp>
        <p:nvSpPr>
          <p:cNvPr id="65539" name="Rectangle 3"/>
          <p:cNvSpPr>
            <a:spLocks noGrp="1" noChangeArrowheads="1"/>
          </p:cNvSpPr>
          <p:nvPr>
            <p:ph type="body" idx="1"/>
          </p:nvPr>
        </p:nvSpPr>
        <p:spPr>
          <a:xfrm>
            <a:off x="1722268" y="925497"/>
            <a:ext cx="5515608" cy="2944993"/>
          </a:xfrm>
        </p:spPr>
        <p:txBody>
          <a:bodyPr/>
          <a:lstStyle/>
          <a:p>
            <a:r>
              <a:rPr lang="en-US" altLang="en-US" dirty="0"/>
              <a:t>Partial generalization is the default.  </a:t>
            </a:r>
          </a:p>
          <a:p>
            <a:r>
              <a:rPr lang="en-US" altLang="en-US" dirty="0"/>
              <a:t>We can specify total generalization in an ER diagram by adding the keyword </a:t>
            </a:r>
            <a:r>
              <a:rPr lang="en-US" altLang="en-US" b="1" dirty="0"/>
              <a:t>total</a:t>
            </a:r>
            <a:r>
              <a:rPr lang="en-US" altLang="en-US" dirty="0"/>
              <a:t> in the diagram and drawing a dashed line from the keyword to the corresponding hollow arrow-head to which it applies (for a total generalization), or to the set of hollow arrow-heads to which it applies (for an overlapping generalization).</a:t>
            </a:r>
          </a:p>
          <a:p>
            <a:r>
              <a:rPr lang="en-US" altLang="en-US" dirty="0"/>
              <a:t>The </a:t>
            </a:r>
            <a:r>
              <a:rPr lang="en-US" altLang="en-US" i="1" dirty="0"/>
              <a:t>student</a:t>
            </a:r>
            <a:r>
              <a:rPr lang="en-US" altLang="en-US" dirty="0"/>
              <a:t> generalization is total: All student entities must be either graduate or undergraduate. Because the higher-level entity set arrived at through generalization is generally composed of only those entities in the lower-level entity sets, the completeness constraint for a generalized higher-level entity set is usually total</a:t>
            </a:r>
          </a:p>
          <a:p>
            <a:endParaRPr lang="en-US" altLang="en-US" sz="1500" dirty="0"/>
          </a:p>
          <a:p>
            <a:endParaRPr lang="en-US" altLang="en-US" sz="1500" dirty="0"/>
          </a:p>
          <a:p>
            <a:endParaRPr lang="en-US" altLang="en-US" dirty="0"/>
          </a:p>
          <a:p>
            <a:pPr lvl="1"/>
            <a:endParaRPr lang="en-US" altLang="en-US" dirty="0">
              <a:ea typeface="ＭＳ Ｐゴシック" panose="020B0600070205080204" pitchFamily="34" charset="-128"/>
            </a:endParaRPr>
          </a:p>
        </p:txBody>
      </p:sp>
    </p:spTree>
    <p:extLst>
      <p:ext uri="{BB962C8B-B14F-4D97-AF65-F5344CB8AC3E}">
        <p14:creationId xmlns:p14="http://schemas.microsoft.com/office/powerpoint/2010/main" val="129607183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Worked Example</a:t>
            </a:r>
          </a:p>
        </p:txBody>
      </p:sp>
      <p:sp>
        <p:nvSpPr>
          <p:cNvPr id="9" name="TextBox 9">
            <a:extLst>
              <a:ext uri="{FF2B5EF4-FFF2-40B4-BE49-F238E27FC236}">
                <a16:creationId xmlns:a16="http://schemas.microsoft.com/office/drawing/2014/main" id="{5848C4B8-CC69-804F-93E9-5E96D80994E7}"/>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41</a:t>
            </a:fld>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charset="0"/>
                <a:ea typeface="ＭＳ Ｐゴシック" charset="-128"/>
                <a:cs typeface="+mn-cs"/>
              </a:rPr>
              <a:t>| COMS W4111_002_2021_1: Lecture 5: Advanced SQL and Projects</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 Donald F. Ferguson, 2021</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1565625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0B92561-32A0-F74D-9199-F1255BA59EA7}"/>
              </a:ext>
            </a:extLst>
          </p:cNvPr>
          <p:cNvSpPr>
            <a:spLocks noGrp="1"/>
          </p:cNvSpPr>
          <p:nvPr>
            <p:ph idx="1"/>
          </p:nvPr>
        </p:nvSpPr>
        <p:spPr>
          <a:xfrm>
            <a:off x="4419600" y="514350"/>
            <a:ext cx="4572000" cy="4114800"/>
          </a:xfrm>
        </p:spPr>
        <p:txBody>
          <a:bodyPr/>
          <a:lstStyle/>
          <a:p>
            <a:r>
              <a:rPr lang="en-US" sz="1600" dirty="0"/>
              <a:t>Model</a:t>
            </a:r>
          </a:p>
          <a:p>
            <a:pPr lvl="1"/>
            <a:r>
              <a:rPr lang="en-US" sz="1400" dirty="0"/>
              <a:t>Complete:</a:t>
            </a:r>
          </a:p>
          <a:p>
            <a:pPr lvl="2"/>
            <a:r>
              <a:rPr lang="en-US" sz="1200" dirty="0"/>
              <a:t>Every entity is a Faculty or a Student.</a:t>
            </a:r>
          </a:p>
          <a:p>
            <a:pPr lvl="2"/>
            <a:r>
              <a:rPr lang="en-US" sz="1200" dirty="0"/>
              <a:t>There are no entities that are just Person.</a:t>
            </a:r>
          </a:p>
          <a:p>
            <a:pPr lvl="1"/>
            <a:r>
              <a:rPr lang="en-US" sz="1400" dirty="0"/>
              <a:t>Disjoint:</a:t>
            </a:r>
          </a:p>
          <a:p>
            <a:pPr lvl="2"/>
            <a:r>
              <a:rPr lang="en-US" sz="1200" dirty="0"/>
              <a:t>Either a Faculty or a Student</a:t>
            </a:r>
          </a:p>
          <a:p>
            <a:pPr lvl="2"/>
            <a:r>
              <a:rPr lang="en-US" sz="1200" dirty="0"/>
              <a:t>But not both.</a:t>
            </a:r>
          </a:p>
          <a:p>
            <a:pPr lvl="1"/>
            <a:r>
              <a:rPr lang="en-US" sz="1400" dirty="0"/>
              <a:t>3-Table solution.</a:t>
            </a:r>
          </a:p>
          <a:p>
            <a:r>
              <a:rPr lang="en-US" sz="1600" dirty="0"/>
              <a:t>Relationships:</a:t>
            </a:r>
          </a:p>
          <a:p>
            <a:pPr lvl="1"/>
            <a:r>
              <a:rPr lang="en-US" sz="1400" dirty="0"/>
              <a:t>Faculty-Person is one-to-one.</a:t>
            </a:r>
          </a:p>
          <a:p>
            <a:pPr lvl="1"/>
            <a:r>
              <a:rPr lang="en-US" sz="1400" dirty="0"/>
              <a:t>Student-Person is one-on-one.</a:t>
            </a:r>
          </a:p>
          <a:p>
            <a:pPr lvl="1"/>
            <a:r>
              <a:rPr lang="en-US" sz="1400" dirty="0"/>
              <a:t>Person is exactly 1.</a:t>
            </a:r>
          </a:p>
          <a:p>
            <a:pPr lvl="1"/>
            <a:r>
              <a:rPr lang="en-US" sz="1400" dirty="0"/>
              <a:t>Faculty or Student is 0-1.</a:t>
            </a:r>
          </a:p>
          <a:p>
            <a:r>
              <a:rPr lang="en-US" sz="1600" dirty="0"/>
              <a:t>There is no easy way to handle the fact that one of Faculty or Student must exist.</a:t>
            </a:r>
          </a:p>
        </p:txBody>
      </p:sp>
      <p:sp>
        <p:nvSpPr>
          <p:cNvPr id="3" name="Title 2">
            <a:extLst>
              <a:ext uri="{FF2B5EF4-FFF2-40B4-BE49-F238E27FC236}">
                <a16:creationId xmlns:a16="http://schemas.microsoft.com/office/drawing/2014/main" id="{D232999F-4597-D743-B12B-4EFC12F2694D}"/>
              </a:ext>
            </a:extLst>
          </p:cNvPr>
          <p:cNvSpPr>
            <a:spLocks noGrp="1"/>
          </p:cNvSpPr>
          <p:nvPr>
            <p:ph type="title"/>
          </p:nvPr>
        </p:nvSpPr>
        <p:spPr/>
        <p:txBody>
          <a:bodyPr/>
          <a:lstStyle/>
          <a:p>
            <a:r>
              <a:rPr lang="en-US" dirty="0"/>
              <a:t>Person, Faculty, Student</a:t>
            </a:r>
          </a:p>
        </p:txBody>
      </p:sp>
      <p:pic>
        <p:nvPicPr>
          <p:cNvPr id="4" name="Picture 3">
            <a:extLst>
              <a:ext uri="{FF2B5EF4-FFF2-40B4-BE49-F238E27FC236}">
                <a16:creationId xmlns:a16="http://schemas.microsoft.com/office/drawing/2014/main" id="{33FE5264-0323-0C4E-AFD2-2F1D89360043}"/>
              </a:ext>
            </a:extLst>
          </p:cNvPr>
          <p:cNvPicPr>
            <a:picLocks noChangeAspect="1"/>
          </p:cNvPicPr>
          <p:nvPr/>
        </p:nvPicPr>
        <p:blipFill>
          <a:blip r:embed="rId2"/>
          <a:stretch>
            <a:fillRect/>
          </a:stretch>
        </p:blipFill>
        <p:spPr>
          <a:xfrm>
            <a:off x="76200" y="666750"/>
            <a:ext cx="4147221" cy="2876550"/>
          </a:xfrm>
          <a:prstGeom prst="rect">
            <a:avLst/>
          </a:prstGeom>
        </p:spPr>
      </p:pic>
    </p:spTree>
    <p:extLst>
      <p:ext uri="{BB962C8B-B14F-4D97-AF65-F5344CB8AC3E}">
        <p14:creationId xmlns:p14="http://schemas.microsoft.com/office/powerpoint/2010/main" val="247191303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1FE2F65-4398-0D4D-B82F-702DD84E3D3D}"/>
              </a:ext>
            </a:extLst>
          </p:cNvPr>
          <p:cNvSpPr>
            <a:spLocks noGrp="1"/>
          </p:cNvSpPr>
          <p:nvPr>
            <p:ph idx="1"/>
          </p:nvPr>
        </p:nvSpPr>
        <p:spPr/>
        <p:txBody>
          <a:bodyPr/>
          <a:lstStyle/>
          <a:p>
            <a:r>
              <a:rPr lang="en-US" sz="1800" dirty="0"/>
              <a:t>The UNI creates some interesting challenges:</a:t>
            </a:r>
          </a:p>
          <a:p>
            <a:pPr lvl="1"/>
            <a:r>
              <a:rPr lang="en-US" sz="1600" dirty="0"/>
              <a:t>A given UNI is in two tables: Person, Faculty or Person, Student.</a:t>
            </a:r>
          </a:p>
          <a:p>
            <a:pPr lvl="1"/>
            <a:r>
              <a:rPr lang="en-US" sz="1600" dirty="0"/>
              <a:t>A given UNI can only be in the Faculty table or the Student table.</a:t>
            </a:r>
          </a:p>
          <a:p>
            <a:pPr lvl="1"/>
            <a:r>
              <a:rPr lang="en-US" sz="1600" dirty="0"/>
              <a:t>My algorithm for generating the UNI is:</a:t>
            </a:r>
          </a:p>
          <a:p>
            <a:pPr lvl="2"/>
            <a:r>
              <a:rPr lang="en-US" sz="1400" dirty="0"/>
              <a:t>Prefix: Concatenate</a:t>
            </a:r>
          </a:p>
          <a:p>
            <a:pPr lvl="3"/>
            <a:r>
              <a:rPr lang="en-US" sz="1200" dirty="0"/>
              <a:t>First two characters of first name.</a:t>
            </a:r>
          </a:p>
          <a:p>
            <a:pPr lvl="3"/>
            <a:r>
              <a:rPr lang="en-US" sz="1200" dirty="0"/>
              <a:t>First two characters of the last name</a:t>
            </a:r>
          </a:p>
          <a:p>
            <a:pPr lvl="2"/>
            <a:r>
              <a:rPr lang="en-US" sz="1400" dirty="0"/>
              <a:t>Suffix: Add 1 to the number of existing UNIs with the same prefix.</a:t>
            </a:r>
          </a:p>
          <a:p>
            <a:pPr lvl="2"/>
            <a:r>
              <a:rPr lang="en-US" sz="1400" dirty="0"/>
              <a:t>Concatenate the prefix and suffix.</a:t>
            </a:r>
          </a:p>
          <a:p>
            <a:pPr lvl="1"/>
            <a:r>
              <a:rPr lang="en-US" sz="1600" dirty="0"/>
              <a:t>Immutable: Cannot change.</a:t>
            </a:r>
          </a:p>
          <a:p>
            <a:r>
              <a:rPr lang="en-US" sz="1800" dirty="0"/>
              <a:t>Implementing the semantics in applications accessing the data is error prone.</a:t>
            </a:r>
          </a:p>
          <a:p>
            <a:pPr lvl="1"/>
            <a:r>
              <a:rPr lang="en-US" sz="1600" dirty="0"/>
              <a:t>The more places you implement something, the more places you can mess up.</a:t>
            </a:r>
          </a:p>
          <a:p>
            <a:pPr lvl="1"/>
            <a:r>
              <a:rPr lang="en-US" sz="1600" dirty="0"/>
              <a:t>You have to find all the apps and change them if the logic changes.</a:t>
            </a:r>
          </a:p>
          <a:p>
            <a:pPr lvl="1"/>
            <a:r>
              <a:rPr lang="en-US" sz="1600" dirty="0"/>
              <a:t>So, we are going to implement using a function and trigger.</a:t>
            </a:r>
          </a:p>
        </p:txBody>
      </p:sp>
      <p:sp>
        <p:nvSpPr>
          <p:cNvPr id="3" name="Title 2">
            <a:extLst>
              <a:ext uri="{FF2B5EF4-FFF2-40B4-BE49-F238E27FC236}">
                <a16:creationId xmlns:a16="http://schemas.microsoft.com/office/drawing/2014/main" id="{50EB4041-2551-714D-B4CB-73C87DD43F83}"/>
              </a:ext>
            </a:extLst>
          </p:cNvPr>
          <p:cNvSpPr>
            <a:spLocks noGrp="1"/>
          </p:cNvSpPr>
          <p:nvPr>
            <p:ph type="title"/>
          </p:nvPr>
        </p:nvSpPr>
        <p:spPr/>
        <p:txBody>
          <a:bodyPr/>
          <a:lstStyle/>
          <a:p>
            <a:r>
              <a:rPr lang="en-US" dirty="0"/>
              <a:t>The UNI</a:t>
            </a:r>
          </a:p>
        </p:txBody>
      </p:sp>
    </p:spTree>
    <p:extLst>
      <p:ext uri="{BB962C8B-B14F-4D97-AF65-F5344CB8AC3E}">
        <p14:creationId xmlns:p14="http://schemas.microsoft.com/office/powerpoint/2010/main" val="420211789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ABC0215-4611-4C4E-808F-DA9963E227C1}"/>
              </a:ext>
            </a:extLst>
          </p:cNvPr>
          <p:cNvSpPr>
            <a:spLocks noGrp="1"/>
          </p:cNvSpPr>
          <p:nvPr>
            <p:ph type="title"/>
          </p:nvPr>
        </p:nvSpPr>
        <p:spPr/>
        <p:txBody>
          <a:bodyPr/>
          <a:lstStyle/>
          <a:p>
            <a:r>
              <a:rPr lang="en-US" dirty="0"/>
              <a:t>Table Definitions</a:t>
            </a:r>
          </a:p>
        </p:txBody>
      </p:sp>
      <p:pic>
        <p:nvPicPr>
          <p:cNvPr id="4" name="Picture 3">
            <a:extLst>
              <a:ext uri="{FF2B5EF4-FFF2-40B4-BE49-F238E27FC236}">
                <a16:creationId xmlns:a16="http://schemas.microsoft.com/office/drawing/2014/main" id="{6FF804C3-E4B3-314A-82CA-5D6E0100969B}"/>
              </a:ext>
            </a:extLst>
          </p:cNvPr>
          <p:cNvPicPr>
            <a:picLocks noChangeAspect="1"/>
          </p:cNvPicPr>
          <p:nvPr/>
        </p:nvPicPr>
        <p:blipFill>
          <a:blip r:embed="rId2"/>
          <a:stretch>
            <a:fillRect/>
          </a:stretch>
        </p:blipFill>
        <p:spPr>
          <a:xfrm>
            <a:off x="533400" y="571792"/>
            <a:ext cx="6829314" cy="3999916"/>
          </a:xfrm>
          <a:prstGeom prst="rect">
            <a:avLst/>
          </a:prstGeom>
        </p:spPr>
      </p:pic>
    </p:spTree>
    <p:extLst>
      <p:ext uri="{BB962C8B-B14F-4D97-AF65-F5344CB8AC3E}">
        <p14:creationId xmlns:p14="http://schemas.microsoft.com/office/powerpoint/2010/main" val="214920629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7A538DA-55ED-5849-ABC9-598FE8CA0D12}"/>
              </a:ext>
            </a:extLst>
          </p:cNvPr>
          <p:cNvSpPr>
            <a:spLocks noGrp="1"/>
          </p:cNvSpPr>
          <p:nvPr>
            <p:ph type="title"/>
          </p:nvPr>
        </p:nvSpPr>
        <p:spPr/>
        <p:txBody>
          <a:bodyPr/>
          <a:lstStyle/>
          <a:p>
            <a:r>
              <a:rPr lang="en-US" dirty="0"/>
              <a:t>Function</a:t>
            </a:r>
          </a:p>
        </p:txBody>
      </p:sp>
      <p:pic>
        <p:nvPicPr>
          <p:cNvPr id="4" name="Picture 3">
            <a:extLst>
              <a:ext uri="{FF2B5EF4-FFF2-40B4-BE49-F238E27FC236}">
                <a16:creationId xmlns:a16="http://schemas.microsoft.com/office/drawing/2014/main" id="{3FA0D966-A6F8-E14E-8E52-A6F49AEC6E2E}"/>
              </a:ext>
            </a:extLst>
          </p:cNvPr>
          <p:cNvPicPr>
            <a:picLocks noChangeAspect="1"/>
          </p:cNvPicPr>
          <p:nvPr/>
        </p:nvPicPr>
        <p:blipFill>
          <a:blip r:embed="rId2"/>
          <a:stretch>
            <a:fillRect/>
          </a:stretch>
        </p:blipFill>
        <p:spPr>
          <a:xfrm>
            <a:off x="2819400" y="133350"/>
            <a:ext cx="5585310" cy="4456571"/>
          </a:xfrm>
          <a:prstGeom prst="rect">
            <a:avLst/>
          </a:prstGeom>
        </p:spPr>
      </p:pic>
      <p:sp>
        <p:nvSpPr>
          <p:cNvPr id="5" name="TextBox 4">
            <a:extLst>
              <a:ext uri="{FF2B5EF4-FFF2-40B4-BE49-F238E27FC236}">
                <a16:creationId xmlns:a16="http://schemas.microsoft.com/office/drawing/2014/main" id="{15990C73-315C-4B4A-AE67-2C8C055AA665}"/>
              </a:ext>
            </a:extLst>
          </p:cNvPr>
          <p:cNvSpPr txBox="1"/>
          <p:nvPr/>
        </p:nvSpPr>
        <p:spPr>
          <a:xfrm>
            <a:off x="381000" y="2361635"/>
            <a:ext cx="2063514" cy="369332"/>
          </a:xfrm>
          <a:prstGeom prst="rect">
            <a:avLst/>
          </a:prstGeom>
          <a:noFill/>
        </p:spPr>
        <p:txBody>
          <a:bodyPr wrap="none" rtlCol="0">
            <a:spAutoFit/>
          </a:bodyPr>
          <a:lstStyle/>
          <a:p>
            <a:r>
              <a:rPr lang="en-US" dirty="0"/>
              <a:t>Switch to notebook.</a:t>
            </a:r>
          </a:p>
        </p:txBody>
      </p:sp>
    </p:spTree>
    <p:extLst>
      <p:ext uri="{BB962C8B-B14F-4D97-AF65-F5344CB8AC3E}">
        <p14:creationId xmlns:p14="http://schemas.microsoft.com/office/powerpoint/2010/main" val="352115358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74B55FDF-682E-9146-A774-415091D2A295}"/>
              </a:ext>
            </a:extLst>
          </p:cNvPr>
          <p:cNvSpPr>
            <a:spLocks noGrp="1"/>
          </p:cNvSpPr>
          <p:nvPr>
            <p:ph idx="1"/>
          </p:nvPr>
        </p:nvSpPr>
        <p:spPr/>
        <p:txBody>
          <a:bodyPr/>
          <a:lstStyle/>
          <a:p>
            <a:r>
              <a:rPr lang="en-US" dirty="0"/>
              <a:t>So far, we have created:</a:t>
            </a:r>
          </a:p>
          <a:p>
            <a:pPr lvl="1"/>
            <a:r>
              <a:rPr lang="en-US" dirty="0"/>
              <a:t>A three-table solution to a simple inheritance design problem.</a:t>
            </a:r>
          </a:p>
          <a:p>
            <a:pPr lvl="1"/>
            <a:r>
              <a:rPr lang="en-US" dirty="0"/>
              <a:t>Core elements are:</a:t>
            </a:r>
          </a:p>
          <a:p>
            <a:pPr lvl="2"/>
            <a:r>
              <a:rPr lang="en-US" dirty="0"/>
              <a:t>Function for computing UNIs.</a:t>
            </a:r>
          </a:p>
          <a:p>
            <a:pPr lvl="2"/>
            <a:r>
              <a:rPr lang="en-US" dirty="0"/>
              <a:t>A view to query the concrete class without exposing inheritance.</a:t>
            </a:r>
          </a:p>
          <a:p>
            <a:pPr lvl="2"/>
            <a:r>
              <a:rPr lang="en-US" dirty="0"/>
              <a:t>A procedure to create one of the concrete classes and the base classes.</a:t>
            </a:r>
          </a:p>
          <a:p>
            <a:r>
              <a:rPr lang="en-US" dirty="0"/>
              <a:t>But, We would still need to implement the update and delete stored procedures to ensure encapsulation and integrity. This prevents users from corrupting the data by removing the need to understand the model and write SQL scripts. </a:t>
            </a:r>
          </a:p>
          <a:p>
            <a:r>
              <a:rPr lang="en-US" dirty="0"/>
              <a:t>But, what if someone mistakenly uses the tables directly with SQL statements.</a:t>
            </a:r>
            <a:br>
              <a:rPr lang="en-US" dirty="0"/>
            </a:br>
            <a:r>
              <a:rPr lang="en-US" dirty="0"/>
              <a:t>That would still cause integrity problems.</a:t>
            </a:r>
          </a:p>
          <a:p>
            <a:r>
              <a:rPr lang="en-US" dirty="0"/>
              <a:t>We can use identity, roles and permissions.</a:t>
            </a:r>
          </a:p>
        </p:txBody>
      </p:sp>
      <p:sp>
        <p:nvSpPr>
          <p:cNvPr id="5" name="Title 4">
            <a:extLst>
              <a:ext uri="{FF2B5EF4-FFF2-40B4-BE49-F238E27FC236}">
                <a16:creationId xmlns:a16="http://schemas.microsoft.com/office/drawing/2014/main" id="{9A1480A1-53CE-604B-A149-8C8AE6795703}"/>
              </a:ext>
            </a:extLst>
          </p:cNvPr>
          <p:cNvSpPr>
            <a:spLocks noGrp="1"/>
          </p:cNvSpPr>
          <p:nvPr>
            <p:ph type="title"/>
          </p:nvPr>
        </p:nvSpPr>
        <p:spPr/>
        <p:txBody>
          <a:bodyPr/>
          <a:lstStyle/>
          <a:p>
            <a:r>
              <a:rPr lang="en-US" dirty="0"/>
              <a:t>Design Pattern for Inheritance Integrity</a:t>
            </a:r>
          </a:p>
        </p:txBody>
      </p:sp>
    </p:spTree>
    <p:extLst>
      <p:ext uri="{BB962C8B-B14F-4D97-AF65-F5344CB8AC3E}">
        <p14:creationId xmlns:p14="http://schemas.microsoft.com/office/powerpoint/2010/main" val="338702039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6539D70B-93F6-AF49-9195-E55A7E689ABA}"/>
              </a:ext>
            </a:extLst>
          </p:cNvPr>
          <p:cNvSpPr>
            <a:spLocks noGrp="1"/>
          </p:cNvSpPr>
          <p:nvPr>
            <p:ph idx="1"/>
          </p:nvPr>
        </p:nvSpPr>
        <p:spPr/>
        <p:txBody>
          <a:bodyPr/>
          <a:lstStyle/>
          <a:p>
            <a:r>
              <a:rPr lang="en-US" dirty="0"/>
              <a:t>Create Student, Create Faculty</a:t>
            </a:r>
          </a:p>
        </p:txBody>
      </p:sp>
      <p:sp>
        <p:nvSpPr>
          <p:cNvPr id="5" name="Title 4">
            <a:extLst>
              <a:ext uri="{FF2B5EF4-FFF2-40B4-BE49-F238E27FC236}">
                <a16:creationId xmlns:a16="http://schemas.microsoft.com/office/drawing/2014/main" id="{F33DC191-CE40-C94F-87B6-5C06D5BB3536}"/>
              </a:ext>
            </a:extLst>
          </p:cNvPr>
          <p:cNvSpPr>
            <a:spLocks noGrp="1"/>
          </p:cNvSpPr>
          <p:nvPr>
            <p:ph type="title"/>
          </p:nvPr>
        </p:nvSpPr>
        <p:spPr/>
        <p:txBody>
          <a:bodyPr/>
          <a:lstStyle/>
          <a:p>
            <a:r>
              <a:rPr lang="en-US" dirty="0"/>
              <a:t>Hands On – Write a Stored Procedure</a:t>
            </a:r>
          </a:p>
        </p:txBody>
      </p:sp>
    </p:spTree>
    <p:extLst>
      <p:ext uri="{BB962C8B-B14F-4D97-AF65-F5344CB8AC3E}">
        <p14:creationId xmlns:p14="http://schemas.microsoft.com/office/powerpoint/2010/main" val="111840613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Security</a:t>
            </a:r>
            <a:endParaRPr kumimoji="0" lang="en-US" altLang="en-US" sz="16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8" name="TextBox 9"/>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48</a:t>
            </a:fld>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charset="0"/>
                <a:ea typeface="ＭＳ Ｐゴシック" charset="-128"/>
                <a:cs typeface="+mn-cs"/>
              </a:rPr>
              <a:t>| COMS W4111_002_2021_1: Lecture 5: Advanced SQL and Projects</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 Donald F. Ferguson, 2021</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84498319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2704E00-485C-E84A-B5CA-5C202A5D0CFC}"/>
              </a:ext>
            </a:extLst>
          </p:cNvPr>
          <p:cNvSpPr>
            <a:spLocks noGrp="1"/>
          </p:cNvSpPr>
          <p:nvPr>
            <p:ph idx="1"/>
          </p:nvPr>
        </p:nvSpPr>
        <p:spPr/>
        <p:txBody>
          <a:bodyPr/>
          <a:lstStyle/>
          <a:p>
            <a:r>
              <a:rPr lang="en-US" sz="1400" dirty="0"/>
              <a:t>Definitions:</a:t>
            </a:r>
          </a:p>
          <a:p>
            <a:pPr lvl="1"/>
            <a:r>
              <a:rPr lang="en-US" sz="1200" dirty="0"/>
              <a:t>“A (digital) identity is information on an entity used by computer systems to represent an external agent. That agent may be a person, organization, application, or device.”</a:t>
            </a:r>
          </a:p>
          <a:p>
            <a:pPr lvl="1"/>
            <a:r>
              <a:rPr lang="en-US" sz="1200" dirty="0"/>
              <a:t>“Authentication is the act of proving an assertion, such as the identity of a computer system user. In contrast with identification, the act of indicating a person or thing's identity, authentication is the process of verifying that identity.”</a:t>
            </a:r>
          </a:p>
          <a:p>
            <a:pPr lvl="1"/>
            <a:r>
              <a:rPr lang="en-US" sz="1200" dirty="0"/>
              <a:t>“Authorization is the function of specifying access rights/privileges to resources, ... More formally, "to authorize" is to define an access policy. ... During operation, the system uses the access control rules to decide whether access requests from (authenticated) consumers shall be approved (granted) or disapproved.</a:t>
            </a:r>
          </a:p>
          <a:p>
            <a:pPr lvl="1"/>
            <a:r>
              <a:rPr lang="en-US" sz="1200" dirty="0"/>
              <a:t>“Within an organization, roles are created for various job functions. The permissions to perform certain operations are assigned to specific roles. Members or staff (or other system users) are assigned particular roles, and through those role assignments acquire the permissions needed to perform particular system functions.”</a:t>
            </a:r>
          </a:p>
          <a:p>
            <a:pPr lvl="1"/>
            <a:r>
              <a:rPr lang="en-US" sz="1200" dirty="0"/>
              <a:t>“In computing, privilege is defined as the delegation of authority to perform security-relevant functions on a computer system. A privilege allows a user to perform an action with security consequences. Examples of various privileges include the ability to create a new user, install software, or change kernel functions.”</a:t>
            </a:r>
            <a:br>
              <a:rPr lang="en-US" sz="1200" dirty="0"/>
            </a:br>
            <a:endParaRPr lang="en-US" sz="1200" dirty="0"/>
          </a:p>
          <a:p>
            <a:r>
              <a:rPr lang="en-US" sz="1400" dirty="0"/>
              <a:t>SQL and relational database management systems implementing security by:</a:t>
            </a:r>
          </a:p>
          <a:p>
            <a:pPr lvl="1"/>
            <a:r>
              <a:rPr lang="en-US" sz="1200" dirty="0"/>
              <a:t>Creating identities and authentication policies.</a:t>
            </a:r>
          </a:p>
          <a:p>
            <a:pPr lvl="1"/>
            <a:r>
              <a:rPr lang="en-US" sz="1200" dirty="0"/>
              <a:t>Creating roles and assigning identities to roles.</a:t>
            </a:r>
          </a:p>
          <a:p>
            <a:pPr lvl="1"/>
            <a:r>
              <a:rPr lang="en-US" sz="1200" dirty="0"/>
              <a:t>Granting and revoking privileges to/from roles and identities.</a:t>
            </a:r>
          </a:p>
        </p:txBody>
      </p:sp>
      <p:sp>
        <p:nvSpPr>
          <p:cNvPr id="3" name="Title 2">
            <a:extLst>
              <a:ext uri="{FF2B5EF4-FFF2-40B4-BE49-F238E27FC236}">
                <a16:creationId xmlns:a16="http://schemas.microsoft.com/office/drawing/2014/main" id="{1DD93837-6BB1-9441-AA79-D509CBD6CB3C}"/>
              </a:ext>
            </a:extLst>
          </p:cNvPr>
          <p:cNvSpPr>
            <a:spLocks noGrp="1"/>
          </p:cNvSpPr>
          <p:nvPr>
            <p:ph type="title"/>
          </p:nvPr>
        </p:nvSpPr>
        <p:spPr/>
        <p:txBody>
          <a:bodyPr/>
          <a:lstStyle/>
          <a:p>
            <a:r>
              <a:rPr lang="en-US" dirty="0"/>
              <a:t>Security Concepts (Terms from Wikipedia)</a:t>
            </a:r>
          </a:p>
        </p:txBody>
      </p:sp>
    </p:spTree>
    <p:extLst>
      <p:ext uri="{BB962C8B-B14F-4D97-AF65-F5344CB8AC3E}">
        <p14:creationId xmlns:p14="http://schemas.microsoft.com/office/powerpoint/2010/main" val="29010846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Two Simple Index Examples</a:t>
            </a:r>
            <a:endParaRPr kumimoji="0" lang="en-US" altLang="en-US" sz="16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8" name="TextBox 9">
            <a:extLst>
              <a:ext uri="{FF2B5EF4-FFF2-40B4-BE49-F238E27FC236}">
                <a16:creationId xmlns:a16="http://schemas.microsoft.com/office/drawing/2014/main" id="{614DCB04-4720-5D43-B269-DB2F18460269}"/>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5</a:t>
            </a:fld>
            <a:r>
              <a:rPr lang="en-US" altLang="en-US" sz="800" b="1" dirty="0">
                <a:solidFill>
                  <a:schemeClr val="bg1"/>
                </a:solidFill>
              </a:rPr>
              <a:t> </a:t>
            </a:r>
            <a:r>
              <a:rPr lang="en-US" altLang="en-US" sz="800" dirty="0">
                <a:solidFill>
                  <a:schemeClr val="bg1"/>
                </a:solidFill>
              </a:rPr>
              <a:t>| COMS W4111_002_2021_1: Lecture 6: </a:t>
            </a:r>
            <a:r>
              <a:rPr lang="en-US" altLang="en-US" sz="800" dirty="0" err="1">
                <a:solidFill>
                  <a:schemeClr val="bg1"/>
                </a:solidFill>
              </a:rPr>
              <a:t>SQL_ER_Final_Project</a:t>
            </a:r>
            <a:r>
              <a:rPr lang="en-US" altLang="en-US" sz="800" dirty="0">
                <a:solidFill>
                  <a:schemeClr val="bg1"/>
                </a:solidFill>
              </a:rPr>
              <a:t>	</a:t>
            </a:r>
            <a:r>
              <a:rPr lang="en-US" altLang="en-US" sz="800" b="1" dirty="0">
                <a:solidFill>
                  <a:schemeClr val="bg1"/>
                </a:solidFill>
              </a:rPr>
              <a:t>		© Donald F. Ferguson, 2021</a:t>
            </a:r>
            <a:endParaRPr lang="en-US" altLang="en-US" sz="800" i="1" dirty="0">
              <a:solidFill>
                <a:schemeClr val="bg1"/>
              </a:solidFill>
            </a:endParaRPr>
          </a:p>
        </p:txBody>
      </p:sp>
    </p:spTree>
    <p:extLst>
      <p:ext uri="{BB962C8B-B14F-4D97-AF65-F5344CB8AC3E}">
        <p14:creationId xmlns:p14="http://schemas.microsoft.com/office/powerpoint/2010/main" val="19913719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794" name="Rectangle 2"/>
          <p:cNvSpPr>
            <a:spLocks noGrp="1" noChangeArrowheads="1"/>
          </p:cNvSpPr>
          <p:nvPr>
            <p:ph type="title"/>
          </p:nvPr>
        </p:nvSpPr>
        <p:spPr/>
        <p:txBody>
          <a:bodyPr/>
          <a:lstStyle/>
          <a:p>
            <a:r>
              <a:rPr lang="en-US" dirty="0"/>
              <a:t>Authorization</a:t>
            </a:r>
            <a:endParaRPr lang="en-US" altLang="en-US" dirty="0">
              <a:effectLst>
                <a:outerShdw blurRad="38100" dist="38100" dir="2700000" algn="tl">
                  <a:srgbClr val="C0C0C0"/>
                </a:outerShdw>
              </a:effectLst>
            </a:endParaRPr>
          </a:p>
        </p:txBody>
      </p:sp>
      <p:sp>
        <p:nvSpPr>
          <p:cNvPr id="72707" name="Rectangle 3"/>
          <p:cNvSpPr>
            <a:spLocks noGrp="1" noChangeArrowheads="1"/>
          </p:cNvSpPr>
          <p:nvPr>
            <p:ph type="body" idx="1"/>
          </p:nvPr>
        </p:nvSpPr>
        <p:spPr>
          <a:xfrm>
            <a:off x="1719263" y="820342"/>
            <a:ext cx="5709127" cy="3568779"/>
          </a:xfrm>
        </p:spPr>
        <p:txBody>
          <a:bodyPr/>
          <a:lstStyle/>
          <a:p>
            <a:r>
              <a:rPr lang="en-US" altLang="en-US" dirty="0"/>
              <a:t>We may assign a user several forms of authorizations on parts of the database.</a:t>
            </a:r>
          </a:p>
          <a:p>
            <a:pPr lvl="1">
              <a:lnSpc>
                <a:spcPct val="160000"/>
              </a:lnSpc>
            </a:pPr>
            <a:r>
              <a:rPr lang="en-US" altLang="en-US" b="1" dirty="0"/>
              <a:t>Read</a:t>
            </a:r>
            <a:r>
              <a:rPr lang="en-US" altLang="en-US" b="1" dirty="0">
                <a:solidFill>
                  <a:schemeClr val="tx2"/>
                </a:solidFill>
              </a:rPr>
              <a:t> </a:t>
            </a:r>
            <a:r>
              <a:rPr lang="en-US" altLang="en-US" dirty="0"/>
              <a:t>- allows reading, but not modification of data.</a:t>
            </a:r>
          </a:p>
          <a:p>
            <a:pPr lvl="1"/>
            <a:r>
              <a:rPr lang="en-US" altLang="en-US" b="1" dirty="0"/>
              <a:t>Insert</a:t>
            </a:r>
            <a:r>
              <a:rPr lang="en-US" altLang="en-US" b="1" dirty="0">
                <a:solidFill>
                  <a:schemeClr val="tx2"/>
                </a:solidFill>
              </a:rPr>
              <a:t> </a:t>
            </a:r>
            <a:r>
              <a:rPr lang="en-US" altLang="en-US" dirty="0"/>
              <a:t>- allows insertion of new data, but not modification of existing data.</a:t>
            </a:r>
          </a:p>
          <a:p>
            <a:pPr lvl="1"/>
            <a:r>
              <a:rPr lang="en-US" altLang="en-US" b="1" dirty="0"/>
              <a:t>Update</a:t>
            </a:r>
            <a:r>
              <a:rPr lang="en-US" altLang="en-US" b="1" dirty="0">
                <a:solidFill>
                  <a:schemeClr val="tx2"/>
                </a:solidFill>
              </a:rPr>
              <a:t> </a:t>
            </a:r>
            <a:r>
              <a:rPr lang="en-US" altLang="en-US" dirty="0"/>
              <a:t>- allows modification, but not deletion of data.</a:t>
            </a:r>
          </a:p>
          <a:p>
            <a:pPr lvl="1"/>
            <a:r>
              <a:rPr lang="en-US" altLang="en-US" b="1" dirty="0"/>
              <a:t>Delete</a:t>
            </a:r>
            <a:r>
              <a:rPr lang="en-US" altLang="en-US" b="1" dirty="0">
                <a:solidFill>
                  <a:schemeClr val="tx2"/>
                </a:solidFill>
              </a:rPr>
              <a:t> </a:t>
            </a:r>
            <a:r>
              <a:rPr lang="en-US" altLang="en-US" dirty="0"/>
              <a:t>- allows deletion of data.</a:t>
            </a:r>
          </a:p>
          <a:p>
            <a:r>
              <a:rPr lang="en-US" altLang="en-US" dirty="0"/>
              <a:t>Each of these types of authorizations is called a </a:t>
            </a:r>
            <a:r>
              <a:rPr lang="en-US" altLang="en-US" b="1" dirty="0">
                <a:solidFill>
                  <a:srgbClr val="002060"/>
                </a:solidFill>
              </a:rPr>
              <a:t>privilege</a:t>
            </a:r>
            <a:r>
              <a:rPr lang="en-US" altLang="en-US" dirty="0"/>
              <a:t>. We may authorize the user all, none, or a combination of these types of privileges on specified parts of a database, such as a relation or a view.</a:t>
            </a:r>
          </a:p>
          <a:p>
            <a:endParaRPr lang="en-US" altLang="en-US" sz="1500" dirty="0"/>
          </a:p>
        </p:txBody>
      </p:sp>
    </p:spTree>
    <p:extLst>
      <p:ext uri="{BB962C8B-B14F-4D97-AF65-F5344CB8AC3E}">
        <p14:creationId xmlns:p14="http://schemas.microsoft.com/office/powerpoint/2010/main" val="315352300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794" name="Rectangle 2"/>
          <p:cNvSpPr>
            <a:spLocks noGrp="1" noChangeArrowheads="1"/>
          </p:cNvSpPr>
          <p:nvPr>
            <p:ph type="title"/>
          </p:nvPr>
        </p:nvSpPr>
        <p:spPr/>
        <p:txBody>
          <a:bodyPr/>
          <a:lstStyle/>
          <a:p>
            <a:r>
              <a:rPr lang="en-US" dirty="0"/>
              <a:t>Authorization (Cont.)</a:t>
            </a:r>
            <a:endParaRPr lang="en-US" altLang="en-US" dirty="0">
              <a:effectLst>
                <a:outerShdw blurRad="38100" dist="38100" dir="2700000" algn="tl">
                  <a:srgbClr val="C0C0C0"/>
                </a:outerShdw>
              </a:effectLst>
            </a:endParaRPr>
          </a:p>
        </p:txBody>
      </p:sp>
      <p:sp>
        <p:nvSpPr>
          <p:cNvPr id="72707" name="Rectangle 3"/>
          <p:cNvSpPr>
            <a:spLocks noGrp="1" noChangeArrowheads="1"/>
          </p:cNvSpPr>
          <p:nvPr>
            <p:ph type="body" idx="1"/>
          </p:nvPr>
        </p:nvSpPr>
        <p:spPr>
          <a:xfrm>
            <a:off x="1719263" y="820342"/>
            <a:ext cx="5692834" cy="2105739"/>
          </a:xfrm>
        </p:spPr>
        <p:txBody>
          <a:bodyPr/>
          <a:lstStyle/>
          <a:p>
            <a:r>
              <a:rPr lang="en-US" altLang="en-US" dirty="0"/>
              <a:t>Forms of authorization to modify the database schema</a:t>
            </a:r>
          </a:p>
          <a:p>
            <a:pPr lvl="1"/>
            <a:r>
              <a:rPr lang="en-US" altLang="en-US" b="1" dirty="0">
                <a:solidFill>
                  <a:srgbClr val="002060"/>
                </a:solidFill>
              </a:rPr>
              <a:t>Index</a:t>
            </a:r>
            <a:r>
              <a:rPr lang="en-US" altLang="en-US" b="1" dirty="0">
                <a:solidFill>
                  <a:schemeClr val="tx2"/>
                </a:solidFill>
              </a:rPr>
              <a:t> </a:t>
            </a:r>
            <a:r>
              <a:rPr lang="en-US" altLang="en-US" dirty="0"/>
              <a:t>- allows creation and deletion of indices.</a:t>
            </a:r>
          </a:p>
          <a:p>
            <a:pPr lvl="1"/>
            <a:r>
              <a:rPr lang="en-US" altLang="en-US" b="1" dirty="0">
                <a:solidFill>
                  <a:srgbClr val="002060"/>
                </a:solidFill>
              </a:rPr>
              <a:t>Resources</a:t>
            </a:r>
            <a:r>
              <a:rPr lang="en-US" altLang="en-US" b="1" dirty="0">
                <a:solidFill>
                  <a:schemeClr val="tx2"/>
                </a:solidFill>
              </a:rPr>
              <a:t> </a:t>
            </a:r>
            <a:r>
              <a:rPr lang="en-US" altLang="en-US" dirty="0"/>
              <a:t>- allows creation of new relations.</a:t>
            </a:r>
          </a:p>
          <a:p>
            <a:pPr lvl="1"/>
            <a:r>
              <a:rPr lang="en-US" altLang="en-US" b="1" dirty="0">
                <a:solidFill>
                  <a:srgbClr val="002060"/>
                </a:solidFill>
              </a:rPr>
              <a:t>Alteration</a:t>
            </a:r>
            <a:r>
              <a:rPr lang="en-US" altLang="en-US" b="1" dirty="0">
                <a:solidFill>
                  <a:schemeClr val="tx2"/>
                </a:solidFill>
              </a:rPr>
              <a:t> </a:t>
            </a:r>
            <a:r>
              <a:rPr lang="en-US" altLang="en-US" dirty="0"/>
              <a:t>- allows addition or deletion of attributes in a relation.</a:t>
            </a:r>
          </a:p>
          <a:p>
            <a:pPr lvl="1"/>
            <a:r>
              <a:rPr lang="en-US" altLang="en-US" b="1" dirty="0">
                <a:solidFill>
                  <a:srgbClr val="002060"/>
                </a:solidFill>
              </a:rPr>
              <a:t>Drop</a:t>
            </a:r>
            <a:r>
              <a:rPr lang="en-US" altLang="en-US" b="1" dirty="0">
                <a:solidFill>
                  <a:schemeClr val="tx2"/>
                </a:solidFill>
              </a:rPr>
              <a:t> </a:t>
            </a:r>
            <a:r>
              <a:rPr lang="en-US" altLang="en-US" dirty="0"/>
              <a:t>- allows deletion of relations.</a:t>
            </a:r>
          </a:p>
          <a:p>
            <a:endParaRPr lang="en-US" altLang="en-US" sz="1500" dirty="0"/>
          </a:p>
        </p:txBody>
      </p:sp>
    </p:spTree>
    <p:extLst>
      <p:ext uri="{BB962C8B-B14F-4D97-AF65-F5344CB8AC3E}">
        <p14:creationId xmlns:p14="http://schemas.microsoft.com/office/powerpoint/2010/main" val="404811730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794" name="Rectangle 2"/>
          <p:cNvSpPr>
            <a:spLocks noGrp="1" noChangeArrowheads="1"/>
          </p:cNvSpPr>
          <p:nvPr>
            <p:ph type="title"/>
          </p:nvPr>
        </p:nvSpPr>
        <p:spPr/>
        <p:txBody>
          <a:bodyPr/>
          <a:lstStyle/>
          <a:p>
            <a:r>
              <a:rPr lang="en-US" dirty="0"/>
              <a:t>Authorization Specification in SQL</a:t>
            </a:r>
            <a:endParaRPr lang="en-US" altLang="en-US" dirty="0">
              <a:effectLst>
                <a:outerShdw blurRad="38100" dist="38100" dir="2700000" algn="tl">
                  <a:srgbClr val="C0C0C0"/>
                </a:outerShdw>
              </a:effectLst>
            </a:endParaRPr>
          </a:p>
        </p:txBody>
      </p:sp>
      <p:sp>
        <p:nvSpPr>
          <p:cNvPr id="72707" name="Rectangle 3"/>
          <p:cNvSpPr>
            <a:spLocks noGrp="1" noChangeArrowheads="1"/>
          </p:cNvSpPr>
          <p:nvPr>
            <p:ph type="body" idx="1"/>
          </p:nvPr>
        </p:nvSpPr>
        <p:spPr>
          <a:xfrm>
            <a:off x="1719263" y="829486"/>
            <a:ext cx="5709127" cy="3677840"/>
          </a:xfrm>
        </p:spPr>
        <p:txBody>
          <a:bodyPr/>
          <a:lstStyle/>
          <a:p>
            <a:r>
              <a:rPr lang="en-US" altLang="en-US" dirty="0"/>
              <a:t>The </a:t>
            </a:r>
            <a:r>
              <a:rPr lang="en-US" altLang="en-US" b="1" dirty="0">
                <a:solidFill>
                  <a:srgbClr val="002060"/>
                </a:solidFill>
              </a:rPr>
              <a:t>grant</a:t>
            </a:r>
            <a:r>
              <a:rPr lang="en-US" altLang="en-US" dirty="0"/>
              <a:t> statement is used to confer authorization</a:t>
            </a:r>
          </a:p>
          <a:p>
            <a:pPr>
              <a:buFont typeface="Monotype Sorts" charset="2"/>
              <a:buNone/>
            </a:pPr>
            <a:r>
              <a:rPr lang="en-US" altLang="en-US" dirty="0"/>
              <a:t>	   </a:t>
            </a:r>
            <a:r>
              <a:rPr lang="en-US" altLang="en-US" b="1" dirty="0"/>
              <a:t>grant</a:t>
            </a:r>
            <a:r>
              <a:rPr lang="en-US" altLang="en-US" dirty="0"/>
              <a:t> &lt;privilege list&gt; </a:t>
            </a:r>
            <a:r>
              <a:rPr lang="en-US" altLang="en-US" b="1" dirty="0"/>
              <a:t>on </a:t>
            </a:r>
            <a:r>
              <a:rPr lang="en-US" altLang="en-US" dirty="0"/>
              <a:t>&lt;relation or view &gt; </a:t>
            </a:r>
            <a:r>
              <a:rPr lang="en-US" altLang="en-US" b="1" dirty="0"/>
              <a:t>to</a:t>
            </a:r>
            <a:r>
              <a:rPr lang="en-US" altLang="en-US" dirty="0"/>
              <a:t> &lt;user list&gt;</a:t>
            </a:r>
          </a:p>
          <a:p>
            <a:r>
              <a:rPr lang="en-US" altLang="en-US" dirty="0"/>
              <a:t>&lt;user list&gt; is:</a:t>
            </a:r>
          </a:p>
          <a:p>
            <a:pPr lvl="1"/>
            <a:r>
              <a:rPr lang="en-US" altLang="en-US" dirty="0"/>
              <a:t>a user-id</a:t>
            </a:r>
          </a:p>
          <a:p>
            <a:pPr lvl="1"/>
            <a:r>
              <a:rPr lang="en-US" altLang="en-US" b="1" dirty="0"/>
              <a:t>public</a:t>
            </a:r>
            <a:r>
              <a:rPr lang="en-US" altLang="en-US" dirty="0"/>
              <a:t>, which allows all valid users the privilege granted</a:t>
            </a:r>
          </a:p>
          <a:p>
            <a:pPr lvl="1"/>
            <a:r>
              <a:rPr lang="en-US" altLang="en-US" dirty="0"/>
              <a:t>A role (more on this later)</a:t>
            </a:r>
          </a:p>
          <a:p>
            <a:r>
              <a:rPr lang="en-US" altLang="en-US" dirty="0"/>
              <a:t>Example:</a:t>
            </a:r>
          </a:p>
          <a:p>
            <a:pPr lvl="1"/>
            <a:r>
              <a:rPr lang="en-US" altLang="en-US" b="1" dirty="0"/>
              <a:t>grant</a:t>
            </a:r>
            <a:r>
              <a:rPr lang="en-US" altLang="en-US" dirty="0"/>
              <a:t>  </a:t>
            </a:r>
            <a:r>
              <a:rPr lang="en-US" altLang="en-US" b="1" dirty="0"/>
              <a:t>select on  </a:t>
            </a:r>
            <a:r>
              <a:rPr lang="en-US" altLang="en-US" i="1" dirty="0"/>
              <a:t>department</a:t>
            </a:r>
            <a:r>
              <a:rPr lang="en-US" altLang="en-US" b="1" dirty="0"/>
              <a:t> to</a:t>
            </a:r>
            <a:r>
              <a:rPr lang="en-US" altLang="en-US" dirty="0"/>
              <a:t> </a:t>
            </a:r>
            <a:r>
              <a:rPr lang="en-US" altLang="en-US" dirty="0" err="1"/>
              <a:t>Amit</a:t>
            </a:r>
            <a:r>
              <a:rPr lang="en-US" altLang="en-US" dirty="0"/>
              <a:t>,  Satoshi</a:t>
            </a:r>
          </a:p>
          <a:p>
            <a:r>
              <a:rPr lang="en-US" altLang="en-US" dirty="0"/>
              <a:t>Granting a privilege on a view does not imply granting any privileges on the underlying relations.</a:t>
            </a:r>
          </a:p>
          <a:p>
            <a:r>
              <a:rPr lang="en-US" altLang="en-US" dirty="0"/>
              <a:t>The grantor of the privilege must already hold the privilege on the specified item (or be the database administrator).</a:t>
            </a:r>
          </a:p>
        </p:txBody>
      </p:sp>
    </p:spTree>
    <p:extLst>
      <p:ext uri="{BB962C8B-B14F-4D97-AF65-F5344CB8AC3E}">
        <p14:creationId xmlns:p14="http://schemas.microsoft.com/office/powerpoint/2010/main" val="298777969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794" name="Rectangle 2"/>
          <p:cNvSpPr>
            <a:spLocks noGrp="1" noChangeArrowheads="1"/>
          </p:cNvSpPr>
          <p:nvPr>
            <p:ph type="title"/>
          </p:nvPr>
        </p:nvSpPr>
        <p:spPr/>
        <p:txBody>
          <a:bodyPr/>
          <a:lstStyle/>
          <a:p>
            <a:r>
              <a:rPr lang="en-US" dirty="0"/>
              <a:t>Privileges in SQL</a:t>
            </a:r>
            <a:endParaRPr lang="en-US" altLang="en-US" dirty="0">
              <a:effectLst>
                <a:outerShdw blurRad="38100" dist="38100" dir="2700000" algn="tl">
                  <a:srgbClr val="C0C0C0"/>
                </a:outerShdw>
              </a:effectLst>
            </a:endParaRPr>
          </a:p>
        </p:txBody>
      </p:sp>
      <p:sp>
        <p:nvSpPr>
          <p:cNvPr id="72707" name="Rectangle 3"/>
          <p:cNvSpPr>
            <a:spLocks noGrp="1" noChangeArrowheads="1"/>
          </p:cNvSpPr>
          <p:nvPr>
            <p:ph type="body" idx="1"/>
          </p:nvPr>
        </p:nvSpPr>
        <p:spPr>
          <a:xfrm>
            <a:off x="1719263" y="820342"/>
            <a:ext cx="5495354" cy="3677840"/>
          </a:xfrm>
        </p:spPr>
        <p:txBody>
          <a:bodyPr/>
          <a:lstStyle/>
          <a:p>
            <a:r>
              <a:rPr lang="en-US" altLang="en-US" b="1" dirty="0">
                <a:solidFill>
                  <a:srgbClr val="002060"/>
                </a:solidFill>
              </a:rPr>
              <a:t>select</a:t>
            </a:r>
            <a:r>
              <a:rPr lang="en-US" altLang="en-US" dirty="0"/>
              <a:t>: allows read access to relation, or the ability to query using the view</a:t>
            </a:r>
          </a:p>
          <a:p>
            <a:pPr lvl="1"/>
            <a:r>
              <a:rPr lang="en-US" altLang="en-US" dirty="0"/>
              <a:t>Example: grant users </a:t>
            </a:r>
            <a:r>
              <a:rPr lang="en-US" altLang="en-US" i="1" dirty="0"/>
              <a:t>U</a:t>
            </a:r>
            <a:r>
              <a:rPr lang="en-US" altLang="en-US" baseline="-25000" dirty="0"/>
              <a:t>1</a:t>
            </a:r>
            <a:r>
              <a:rPr lang="en-US" altLang="en-US" dirty="0"/>
              <a:t>, </a:t>
            </a:r>
            <a:r>
              <a:rPr lang="en-US" altLang="en-US" i="1" dirty="0"/>
              <a:t>U</a:t>
            </a:r>
            <a:r>
              <a:rPr lang="en-US" altLang="en-US" baseline="-25000" dirty="0"/>
              <a:t>2</a:t>
            </a:r>
            <a:r>
              <a:rPr lang="en-US" altLang="en-US" dirty="0"/>
              <a:t>, and </a:t>
            </a:r>
            <a:r>
              <a:rPr lang="en-US" altLang="en-US" i="1" dirty="0"/>
              <a:t>U</a:t>
            </a:r>
            <a:r>
              <a:rPr lang="en-US" altLang="en-US" baseline="-25000" dirty="0"/>
              <a:t>3</a:t>
            </a:r>
            <a:r>
              <a:rPr lang="en-US" altLang="en-US" dirty="0"/>
              <a:t> </a:t>
            </a:r>
            <a:r>
              <a:rPr lang="en-US" altLang="en-US" b="1" dirty="0"/>
              <a:t>select</a:t>
            </a:r>
            <a:r>
              <a:rPr lang="en-US" altLang="en-US" dirty="0"/>
              <a:t> authorization on the </a:t>
            </a:r>
            <a:r>
              <a:rPr lang="en-US" altLang="en-US" i="1" dirty="0"/>
              <a:t>instructor </a:t>
            </a:r>
            <a:r>
              <a:rPr lang="en-US" altLang="en-US" dirty="0"/>
              <a:t>relation:</a:t>
            </a:r>
          </a:p>
          <a:p>
            <a:pPr>
              <a:buFont typeface="Monotype Sorts" charset="2"/>
              <a:buNone/>
            </a:pPr>
            <a:r>
              <a:rPr lang="en-US" altLang="en-US" dirty="0"/>
              <a:t>			</a:t>
            </a:r>
            <a:r>
              <a:rPr lang="en-US" altLang="en-US" b="1" dirty="0"/>
              <a:t>grant select on </a:t>
            </a:r>
            <a:r>
              <a:rPr lang="en-US" altLang="en-US" i="1" dirty="0"/>
              <a:t>instructor </a:t>
            </a:r>
            <a:r>
              <a:rPr lang="en-US" altLang="en-US" b="1" dirty="0"/>
              <a:t>to </a:t>
            </a:r>
            <a:r>
              <a:rPr lang="en-US" altLang="en-US" i="1" dirty="0"/>
              <a:t>U</a:t>
            </a:r>
            <a:r>
              <a:rPr lang="en-US" altLang="en-US" baseline="-25000" dirty="0"/>
              <a:t>1</a:t>
            </a:r>
            <a:r>
              <a:rPr lang="en-US" altLang="en-US" i="1" dirty="0"/>
              <a:t>, U</a:t>
            </a:r>
            <a:r>
              <a:rPr lang="en-US" altLang="en-US" baseline="-25000" dirty="0"/>
              <a:t>2</a:t>
            </a:r>
            <a:r>
              <a:rPr lang="en-US" altLang="en-US" i="1" dirty="0"/>
              <a:t>, U</a:t>
            </a:r>
            <a:r>
              <a:rPr lang="en-US" altLang="en-US" baseline="-25000" dirty="0"/>
              <a:t>3</a:t>
            </a:r>
            <a:endParaRPr lang="en-US" altLang="en-US" dirty="0"/>
          </a:p>
          <a:p>
            <a:r>
              <a:rPr lang="en-US" altLang="en-US" b="1" dirty="0">
                <a:solidFill>
                  <a:srgbClr val="002060"/>
                </a:solidFill>
              </a:rPr>
              <a:t>insert</a:t>
            </a:r>
            <a:r>
              <a:rPr lang="en-US" altLang="en-US" dirty="0"/>
              <a:t>: the ability to insert tuples</a:t>
            </a:r>
          </a:p>
          <a:p>
            <a:r>
              <a:rPr lang="en-US" altLang="en-US" b="1" dirty="0">
                <a:solidFill>
                  <a:srgbClr val="002060"/>
                </a:solidFill>
              </a:rPr>
              <a:t>update</a:t>
            </a:r>
            <a:r>
              <a:rPr lang="en-US" altLang="en-US" dirty="0"/>
              <a:t>: the ability  to update using the SQL update statement</a:t>
            </a:r>
          </a:p>
          <a:p>
            <a:r>
              <a:rPr lang="en-US" altLang="en-US" b="1" dirty="0">
                <a:solidFill>
                  <a:srgbClr val="002060"/>
                </a:solidFill>
              </a:rPr>
              <a:t>delete</a:t>
            </a:r>
            <a:r>
              <a:rPr lang="en-US" altLang="en-US" dirty="0"/>
              <a:t>: the ability to delete tuples.</a:t>
            </a:r>
          </a:p>
          <a:p>
            <a:r>
              <a:rPr lang="en-US" altLang="en-US" b="1" dirty="0">
                <a:solidFill>
                  <a:srgbClr val="002060"/>
                </a:solidFill>
              </a:rPr>
              <a:t>all privileges</a:t>
            </a:r>
            <a:r>
              <a:rPr lang="en-US" altLang="en-US" dirty="0"/>
              <a:t>: used as a short form for all the allowable privileges</a:t>
            </a:r>
          </a:p>
        </p:txBody>
      </p:sp>
    </p:spTree>
    <p:extLst>
      <p:ext uri="{BB962C8B-B14F-4D97-AF65-F5344CB8AC3E}">
        <p14:creationId xmlns:p14="http://schemas.microsoft.com/office/powerpoint/2010/main" val="97690689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794" name="Rectangle 2"/>
          <p:cNvSpPr>
            <a:spLocks noGrp="1" noChangeArrowheads="1"/>
          </p:cNvSpPr>
          <p:nvPr>
            <p:ph type="title"/>
          </p:nvPr>
        </p:nvSpPr>
        <p:spPr/>
        <p:txBody>
          <a:bodyPr/>
          <a:lstStyle/>
          <a:p>
            <a:r>
              <a:rPr lang="en-US" dirty="0"/>
              <a:t>Revoking Authorization in SQL</a:t>
            </a:r>
            <a:endParaRPr lang="en-US" altLang="en-US" dirty="0">
              <a:effectLst>
                <a:outerShdw blurRad="38100" dist="38100" dir="2700000" algn="tl">
                  <a:srgbClr val="C0C0C0"/>
                </a:outerShdw>
              </a:effectLst>
            </a:endParaRPr>
          </a:p>
        </p:txBody>
      </p:sp>
      <p:sp>
        <p:nvSpPr>
          <p:cNvPr id="72707" name="Rectangle 3"/>
          <p:cNvSpPr>
            <a:spLocks noGrp="1" noChangeArrowheads="1"/>
          </p:cNvSpPr>
          <p:nvPr>
            <p:ph type="body" idx="1"/>
          </p:nvPr>
        </p:nvSpPr>
        <p:spPr>
          <a:xfrm>
            <a:off x="1719263" y="856918"/>
            <a:ext cx="5669090" cy="3677840"/>
          </a:xfrm>
        </p:spPr>
        <p:txBody>
          <a:bodyPr/>
          <a:lstStyle/>
          <a:p>
            <a:r>
              <a:rPr lang="en-US" altLang="en-US" dirty="0"/>
              <a:t>The </a:t>
            </a:r>
            <a:r>
              <a:rPr lang="en-US" altLang="en-US" b="1" dirty="0">
                <a:solidFill>
                  <a:srgbClr val="002060"/>
                </a:solidFill>
              </a:rPr>
              <a:t>revoke</a:t>
            </a:r>
            <a:r>
              <a:rPr lang="en-US" altLang="en-US" b="1" dirty="0"/>
              <a:t> </a:t>
            </a:r>
            <a:r>
              <a:rPr lang="en-US" altLang="en-US" dirty="0"/>
              <a:t>statement is used to revoke authorization.</a:t>
            </a:r>
          </a:p>
          <a:p>
            <a:pPr lvl="1">
              <a:buFont typeface="Monotype Sorts" charset="2"/>
              <a:buNone/>
            </a:pPr>
            <a:r>
              <a:rPr lang="en-US" altLang="en-US" b="1" dirty="0"/>
              <a:t>revoke </a:t>
            </a:r>
            <a:r>
              <a:rPr lang="en-US" altLang="en-US" dirty="0"/>
              <a:t>&lt;privilege list&gt; </a:t>
            </a:r>
            <a:r>
              <a:rPr lang="en-US" altLang="en-US" b="1" dirty="0"/>
              <a:t>on </a:t>
            </a:r>
            <a:r>
              <a:rPr lang="en-US" altLang="en-US" dirty="0"/>
              <a:t>&lt;relation or view&gt; </a:t>
            </a:r>
            <a:r>
              <a:rPr lang="en-US" altLang="en-US" b="1" dirty="0"/>
              <a:t>from </a:t>
            </a:r>
            <a:r>
              <a:rPr lang="en-US" altLang="en-US" dirty="0"/>
              <a:t>&lt;user list&gt;</a:t>
            </a:r>
          </a:p>
          <a:p>
            <a:r>
              <a:rPr lang="en-US" altLang="en-US" dirty="0"/>
              <a:t>Example:</a:t>
            </a:r>
          </a:p>
          <a:p>
            <a:pPr lvl="1">
              <a:buFont typeface="Monotype Sorts" charset="2"/>
              <a:buNone/>
            </a:pPr>
            <a:r>
              <a:rPr lang="en-US" altLang="en-US" b="1" dirty="0"/>
              <a:t>revoke select on </a:t>
            </a:r>
            <a:r>
              <a:rPr lang="en-US" altLang="en-US" i="1" dirty="0"/>
              <a:t>student  </a:t>
            </a:r>
            <a:r>
              <a:rPr lang="en-US" altLang="en-US" b="1" dirty="0"/>
              <a:t>from </a:t>
            </a:r>
            <a:r>
              <a:rPr lang="en-US" altLang="en-US" i="1" dirty="0"/>
              <a:t>U</a:t>
            </a:r>
            <a:r>
              <a:rPr lang="en-US" altLang="en-US" i="1" baseline="-25000" dirty="0"/>
              <a:t>1</a:t>
            </a:r>
            <a:r>
              <a:rPr lang="en-US" altLang="en-US" i="1" dirty="0"/>
              <a:t>, U</a:t>
            </a:r>
            <a:r>
              <a:rPr lang="en-US" altLang="en-US" i="1" baseline="-25000" dirty="0"/>
              <a:t>2</a:t>
            </a:r>
            <a:r>
              <a:rPr lang="en-US" altLang="en-US" i="1" dirty="0"/>
              <a:t>, U</a:t>
            </a:r>
            <a:r>
              <a:rPr lang="en-US" altLang="en-US" i="1" baseline="-25000" dirty="0"/>
              <a:t>3</a:t>
            </a:r>
          </a:p>
          <a:p>
            <a:r>
              <a:rPr lang="en-US" altLang="en-US" dirty="0"/>
              <a:t>&lt;privilege-list&gt; may be </a:t>
            </a:r>
            <a:r>
              <a:rPr lang="en-US" altLang="en-US" b="1" dirty="0"/>
              <a:t>all </a:t>
            </a:r>
            <a:r>
              <a:rPr lang="en-US" altLang="en-US" dirty="0"/>
              <a:t>to revoke all privileges the </a:t>
            </a:r>
            <a:r>
              <a:rPr lang="en-US" altLang="en-US" dirty="0" err="1"/>
              <a:t>revokee</a:t>
            </a:r>
            <a:r>
              <a:rPr lang="en-US" altLang="en-US" dirty="0"/>
              <a:t> may hold.</a:t>
            </a:r>
          </a:p>
          <a:p>
            <a:r>
              <a:rPr lang="en-US" altLang="en-US" dirty="0"/>
              <a:t>If &lt;</a:t>
            </a:r>
            <a:r>
              <a:rPr lang="en-US" altLang="en-US" dirty="0" err="1"/>
              <a:t>revokee</a:t>
            </a:r>
            <a:r>
              <a:rPr lang="en-US" altLang="en-US" dirty="0"/>
              <a:t>-list&gt; includes </a:t>
            </a:r>
            <a:r>
              <a:rPr lang="en-US" altLang="en-US" b="1" dirty="0"/>
              <a:t>public, </a:t>
            </a:r>
            <a:r>
              <a:rPr lang="en-US" altLang="en-US" dirty="0"/>
              <a:t>all users lose the privilege except those granted it explicitly.</a:t>
            </a:r>
          </a:p>
          <a:p>
            <a:r>
              <a:rPr lang="en-US" altLang="en-US" dirty="0"/>
              <a:t>If the same privilege was granted twice to the same user by different grantees, the user may retain the privilege after the revocation.</a:t>
            </a:r>
          </a:p>
          <a:p>
            <a:r>
              <a:rPr lang="en-US" altLang="en-US" dirty="0"/>
              <a:t>All privileges that depend on the privilege being revoked are also revoked.</a:t>
            </a:r>
          </a:p>
          <a:p>
            <a:endParaRPr lang="en-US" altLang="en-US" sz="1500" dirty="0"/>
          </a:p>
        </p:txBody>
      </p:sp>
    </p:spTree>
    <p:extLst>
      <p:ext uri="{BB962C8B-B14F-4D97-AF65-F5344CB8AC3E}">
        <p14:creationId xmlns:p14="http://schemas.microsoft.com/office/powerpoint/2010/main" val="359571844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794" name="Rectangle 2"/>
          <p:cNvSpPr>
            <a:spLocks noGrp="1" noChangeArrowheads="1"/>
          </p:cNvSpPr>
          <p:nvPr>
            <p:ph type="title"/>
          </p:nvPr>
        </p:nvSpPr>
        <p:spPr/>
        <p:txBody>
          <a:bodyPr/>
          <a:lstStyle/>
          <a:p>
            <a:r>
              <a:rPr lang="en-US" altLang="en-US" dirty="0">
                <a:effectLst/>
              </a:rPr>
              <a:t>Roles</a:t>
            </a:r>
            <a:endParaRPr lang="en-US" altLang="en-US" dirty="0">
              <a:effectLst>
                <a:outerShdw blurRad="38100" dist="38100" dir="2700000" algn="tl">
                  <a:srgbClr val="C0C0C0"/>
                </a:outerShdw>
              </a:effectLst>
            </a:endParaRPr>
          </a:p>
        </p:txBody>
      </p:sp>
      <p:sp>
        <p:nvSpPr>
          <p:cNvPr id="72707" name="Rectangle 3"/>
          <p:cNvSpPr>
            <a:spLocks noGrp="1" noChangeArrowheads="1"/>
          </p:cNvSpPr>
          <p:nvPr>
            <p:ph type="body" idx="1"/>
          </p:nvPr>
        </p:nvSpPr>
        <p:spPr>
          <a:xfrm>
            <a:off x="1719263" y="838630"/>
            <a:ext cx="5722444" cy="2370915"/>
          </a:xfrm>
        </p:spPr>
        <p:txBody>
          <a:bodyPr/>
          <a:lstStyle/>
          <a:p>
            <a:r>
              <a:rPr lang="en-US" altLang="en-US" dirty="0"/>
              <a:t>A</a:t>
            </a:r>
            <a:r>
              <a:rPr lang="en-US" altLang="en-US" b="1" dirty="0">
                <a:solidFill>
                  <a:srgbClr val="000099"/>
                </a:solidFill>
              </a:rPr>
              <a:t> </a:t>
            </a:r>
            <a:r>
              <a:rPr lang="en-US" altLang="en-US" b="1" dirty="0">
                <a:solidFill>
                  <a:srgbClr val="002060"/>
                </a:solidFill>
              </a:rPr>
              <a:t>role</a:t>
            </a:r>
            <a:r>
              <a:rPr lang="en-US" altLang="en-US" b="1" dirty="0">
                <a:solidFill>
                  <a:srgbClr val="000099"/>
                </a:solidFill>
              </a:rPr>
              <a:t> </a:t>
            </a:r>
            <a:r>
              <a:rPr lang="en-US" altLang="en-US" dirty="0"/>
              <a:t>is</a:t>
            </a:r>
            <a:r>
              <a:rPr lang="en-US" altLang="en-US" b="1" dirty="0">
                <a:solidFill>
                  <a:srgbClr val="000099"/>
                </a:solidFill>
              </a:rPr>
              <a:t> </a:t>
            </a:r>
            <a:r>
              <a:rPr lang="en-US" altLang="en-US" dirty="0"/>
              <a:t>a way to distinguish among various users as far as what  these users can access/update in the database.</a:t>
            </a:r>
          </a:p>
          <a:p>
            <a:r>
              <a:rPr lang="en-US" altLang="en-US" dirty="0"/>
              <a:t>To create a role we use:</a:t>
            </a:r>
          </a:p>
          <a:p>
            <a:pPr>
              <a:buNone/>
            </a:pPr>
            <a:r>
              <a:rPr lang="en-US" altLang="en-US" b="1" dirty="0"/>
              <a:t>        create a role </a:t>
            </a:r>
            <a:r>
              <a:rPr lang="en-US" altLang="en-US" dirty="0"/>
              <a:t>&lt;name&gt;</a:t>
            </a:r>
          </a:p>
          <a:p>
            <a:r>
              <a:rPr lang="en-US" altLang="en-US" dirty="0"/>
              <a:t>Example:</a:t>
            </a:r>
          </a:p>
          <a:p>
            <a:pPr lvl="1"/>
            <a:r>
              <a:rPr lang="en-US" altLang="en-US" dirty="0"/>
              <a:t>  </a:t>
            </a:r>
            <a:r>
              <a:rPr lang="en-US" altLang="en-US" b="1" dirty="0"/>
              <a:t>create role</a:t>
            </a:r>
            <a:r>
              <a:rPr lang="en-US" altLang="en-US" dirty="0"/>
              <a:t> instructor</a:t>
            </a:r>
          </a:p>
          <a:p>
            <a:r>
              <a:rPr lang="en-US" altLang="en-US" dirty="0"/>
              <a:t>Once a role is created we can assign “users” to the role using:</a:t>
            </a:r>
          </a:p>
          <a:p>
            <a:pPr lvl="1"/>
            <a:r>
              <a:rPr lang="en-US" altLang="en-US" b="1" dirty="0"/>
              <a:t>grant</a:t>
            </a:r>
            <a:r>
              <a:rPr lang="en-US" altLang="en-US" dirty="0"/>
              <a:t>  &lt;role&gt; </a:t>
            </a:r>
            <a:r>
              <a:rPr lang="en-US" altLang="en-US" b="1" dirty="0"/>
              <a:t>to </a:t>
            </a:r>
            <a:r>
              <a:rPr lang="en-US" altLang="en-US" dirty="0"/>
              <a:t>&lt;users&gt;</a:t>
            </a:r>
          </a:p>
          <a:p>
            <a:endParaRPr lang="en-US" altLang="en-US" sz="1500" dirty="0"/>
          </a:p>
        </p:txBody>
      </p:sp>
    </p:spTree>
    <p:extLst>
      <p:ext uri="{BB962C8B-B14F-4D97-AF65-F5344CB8AC3E}">
        <p14:creationId xmlns:p14="http://schemas.microsoft.com/office/powerpoint/2010/main" val="403630628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794" name="Rectangle 2"/>
          <p:cNvSpPr>
            <a:spLocks noGrp="1" noChangeArrowheads="1"/>
          </p:cNvSpPr>
          <p:nvPr>
            <p:ph type="title"/>
          </p:nvPr>
        </p:nvSpPr>
        <p:spPr/>
        <p:txBody>
          <a:bodyPr/>
          <a:lstStyle/>
          <a:p>
            <a:r>
              <a:rPr lang="en-US" altLang="en-US" dirty="0">
                <a:effectLst/>
              </a:rPr>
              <a:t>Roles Example</a:t>
            </a:r>
            <a:endParaRPr lang="en-US" altLang="en-US" dirty="0">
              <a:effectLst>
                <a:outerShdw blurRad="38100" dist="38100" dir="2700000" algn="tl">
                  <a:srgbClr val="C0C0C0"/>
                </a:outerShdw>
              </a:effectLst>
            </a:endParaRPr>
          </a:p>
        </p:txBody>
      </p:sp>
      <p:sp>
        <p:nvSpPr>
          <p:cNvPr id="72707" name="Rectangle 3"/>
          <p:cNvSpPr>
            <a:spLocks noGrp="1" noChangeArrowheads="1"/>
          </p:cNvSpPr>
          <p:nvPr>
            <p:ph type="body" idx="1"/>
          </p:nvPr>
        </p:nvSpPr>
        <p:spPr>
          <a:xfrm>
            <a:off x="1719263" y="847774"/>
            <a:ext cx="5692834" cy="3677840"/>
          </a:xfrm>
        </p:spPr>
        <p:txBody>
          <a:bodyPr/>
          <a:lstStyle/>
          <a:p>
            <a:r>
              <a:rPr lang="en-US" altLang="en-US" b="1" dirty="0"/>
              <a:t>create role</a:t>
            </a:r>
            <a:r>
              <a:rPr lang="en-US" altLang="en-US" dirty="0"/>
              <a:t> instructor;</a:t>
            </a:r>
          </a:p>
          <a:p>
            <a:r>
              <a:rPr lang="en-US" altLang="en-US" b="1" dirty="0"/>
              <a:t>grant</a:t>
            </a:r>
            <a:r>
              <a:rPr lang="en-US" altLang="en-US" dirty="0"/>
              <a:t> </a:t>
            </a:r>
            <a:r>
              <a:rPr lang="en-US" altLang="en-US" i="1" dirty="0"/>
              <a:t>instructor</a:t>
            </a:r>
            <a:r>
              <a:rPr lang="en-US" altLang="en-US" b="1" dirty="0"/>
              <a:t> to </a:t>
            </a:r>
            <a:r>
              <a:rPr lang="en-US" altLang="en-US" dirty="0" err="1"/>
              <a:t>Amit</a:t>
            </a:r>
            <a:r>
              <a:rPr lang="en-US" altLang="en-US" b="1" dirty="0"/>
              <a:t>;</a:t>
            </a:r>
            <a:endParaRPr lang="en-US" altLang="en-US" dirty="0"/>
          </a:p>
          <a:p>
            <a:r>
              <a:rPr lang="en-US" altLang="en-US" dirty="0"/>
              <a:t>Privileges can be granted to roles:</a:t>
            </a:r>
          </a:p>
          <a:p>
            <a:pPr lvl="1"/>
            <a:r>
              <a:rPr lang="en-US" altLang="en-US" b="1" dirty="0"/>
              <a:t>grant</a:t>
            </a:r>
            <a:r>
              <a:rPr lang="en-US" altLang="en-US" dirty="0"/>
              <a:t> </a:t>
            </a:r>
            <a:r>
              <a:rPr lang="en-US" altLang="en-US" b="1" dirty="0"/>
              <a:t>select</a:t>
            </a:r>
            <a:r>
              <a:rPr lang="en-US" altLang="en-US" dirty="0"/>
              <a:t> </a:t>
            </a:r>
            <a:r>
              <a:rPr lang="en-US" altLang="en-US" b="1" dirty="0"/>
              <a:t>on</a:t>
            </a:r>
            <a:r>
              <a:rPr lang="en-US" altLang="en-US" dirty="0"/>
              <a:t> </a:t>
            </a:r>
            <a:r>
              <a:rPr lang="en-US" altLang="en-US" i="1" dirty="0"/>
              <a:t>takes</a:t>
            </a:r>
            <a:r>
              <a:rPr lang="en-US" altLang="en-US" dirty="0"/>
              <a:t> </a:t>
            </a:r>
            <a:r>
              <a:rPr lang="en-US" altLang="en-US" b="1" dirty="0"/>
              <a:t>to</a:t>
            </a:r>
            <a:r>
              <a:rPr lang="en-US" altLang="en-US" dirty="0"/>
              <a:t> </a:t>
            </a:r>
            <a:r>
              <a:rPr lang="en-US" altLang="en-US" i="1" dirty="0"/>
              <a:t>instructor</a:t>
            </a:r>
            <a:r>
              <a:rPr lang="en-US" altLang="en-US" dirty="0"/>
              <a:t>;</a:t>
            </a:r>
          </a:p>
          <a:p>
            <a:r>
              <a:rPr lang="en-US" altLang="en-US" dirty="0"/>
              <a:t>Roles can be granted to users, as well as to other roles</a:t>
            </a:r>
          </a:p>
          <a:p>
            <a:pPr lvl="1"/>
            <a:r>
              <a:rPr lang="en-US" altLang="en-US" b="1" dirty="0"/>
              <a:t>create</a:t>
            </a:r>
            <a:r>
              <a:rPr lang="en-US" altLang="en-US" dirty="0"/>
              <a:t> </a:t>
            </a:r>
            <a:r>
              <a:rPr lang="en-US" altLang="en-US" b="1" dirty="0"/>
              <a:t>role</a:t>
            </a:r>
            <a:r>
              <a:rPr lang="en-US" altLang="en-US" dirty="0"/>
              <a:t> </a:t>
            </a:r>
            <a:r>
              <a:rPr lang="en-US" altLang="en-US" i="1" dirty="0" err="1"/>
              <a:t>teaching_assistant</a:t>
            </a:r>
            <a:endParaRPr lang="en-US" altLang="en-US" i="1" dirty="0"/>
          </a:p>
          <a:p>
            <a:pPr lvl="1"/>
            <a:r>
              <a:rPr lang="en-US" altLang="en-US" b="1" dirty="0"/>
              <a:t>grant</a:t>
            </a:r>
            <a:r>
              <a:rPr lang="en-US" altLang="en-US" dirty="0"/>
              <a:t> </a:t>
            </a:r>
            <a:r>
              <a:rPr lang="en-US" altLang="en-US" i="1" dirty="0" err="1"/>
              <a:t>teaching_assistant</a:t>
            </a:r>
            <a:r>
              <a:rPr lang="en-US" altLang="en-US" dirty="0"/>
              <a:t> </a:t>
            </a:r>
            <a:r>
              <a:rPr lang="en-US" altLang="en-US" b="1" dirty="0"/>
              <a:t>to</a:t>
            </a:r>
            <a:r>
              <a:rPr lang="en-US" altLang="en-US" dirty="0"/>
              <a:t> </a:t>
            </a:r>
            <a:r>
              <a:rPr lang="en-US" altLang="en-US" i="1" dirty="0"/>
              <a:t>instructor</a:t>
            </a:r>
            <a:r>
              <a:rPr lang="en-US" altLang="en-US" dirty="0"/>
              <a:t>;</a:t>
            </a:r>
          </a:p>
          <a:p>
            <a:pPr lvl="2"/>
            <a:r>
              <a:rPr lang="en-US" altLang="en-US" i="1" dirty="0"/>
              <a:t>Instructor</a:t>
            </a:r>
            <a:r>
              <a:rPr lang="en-US" altLang="en-US" dirty="0"/>
              <a:t> inherits all privileges of </a:t>
            </a:r>
            <a:r>
              <a:rPr lang="en-US" altLang="en-US" i="1" dirty="0" err="1"/>
              <a:t>teaching_assistant</a:t>
            </a:r>
            <a:endParaRPr lang="en-US" altLang="en-US" i="1" dirty="0"/>
          </a:p>
          <a:p>
            <a:r>
              <a:rPr lang="en-US" altLang="en-US" dirty="0"/>
              <a:t>Chain of roles</a:t>
            </a:r>
          </a:p>
          <a:p>
            <a:pPr lvl="1"/>
            <a:r>
              <a:rPr lang="en-US" altLang="en-US" b="1" dirty="0"/>
              <a:t>create</a:t>
            </a:r>
            <a:r>
              <a:rPr lang="en-US" altLang="en-US" dirty="0"/>
              <a:t> </a:t>
            </a:r>
            <a:r>
              <a:rPr lang="en-US" altLang="en-US" b="1" dirty="0"/>
              <a:t>role</a:t>
            </a:r>
            <a:r>
              <a:rPr lang="en-US" altLang="en-US" dirty="0"/>
              <a:t> </a:t>
            </a:r>
            <a:r>
              <a:rPr lang="en-US" altLang="en-US" i="1" dirty="0"/>
              <a:t>dean</a:t>
            </a:r>
            <a:r>
              <a:rPr lang="en-US" altLang="en-US" dirty="0"/>
              <a:t>;</a:t>
            </a:r>
          </a:p>
          <a:p>
            <a:pPr lvl="1"/>
            <a:r>
              <a:rPr lang="en-US" altLang="en-US" b="1" dirty="0"/>
              <a:t>grant</a:t>
            </a:r>
            <a:r>
              <a:rPr lang="en-US" altLang="en-US" dirty="0"/>
              <a:t> </a:t>
            </a:r>
            <a:r>
              <a:rPr lang="en-US" altLang="en-US" i="1" dirty="0"/>
              <a:t>instructor</a:t>
            </a:r>
            <a:r>
              <a:rPr lang="en-US" altLang="en-US" dirty="0"/>
              <a:t> </a:t>
            </a:r>
            <a:r>
              <a:rPr lang="en-US" altLang="en-US" b="1" dirty="0"/>
              <a:t>to</a:t>
            </a:r>
            <a:r>
              <a:rPr lang="en-US" altLang="en-US" dirty="0"/>
              <a:t> </a:t>
            </a:r>
            <a:r>
              <a:rPr lang="en-US" altLang="en-US" i="1" dirty="0"/>
              <a:t>dean</a:t>
            </a:r>
            <a:r>
              <a:rPr lang="en-US" altLang="en-US" dirty="0"/>
              <a:t>;</a:t>
            </a:r>
          </a:p>
          <a:p>
            <a:pPr lvl="1"/>
            <a:r>
              <a:rPr lang="en-US" altLang="en-US" b="1" dirty="0"/>
              <a:t>grant</a:t>
            </a:r>
            <a:r>
              <a:rPr lang="en-US" altLang="en-US" dirty="0"/>
              <a:t> </a:t>
            </a:r>
            <a:r>
              <a:rPr lang="en-US" altLang="en-US" i="1" dirty="0"/>
              <a:t>dean</a:t>
            </a:r>
            <a:r>
              <a:rPr lang="en-US" altLang="en-US" dirty="0"/>
              <a:t> </a:t>
            </a:r>
            <a:r>
              <a:rPr lang="en-US" altLang="en-US" b="1" dirty="0"/>
              <a:t>to</a:t>
            </a:r>
            <a:r>
              <a:rPr lang="en-US" altLang="en-US" dirty="0"/>
              <a:t> Satoshi;</a:t>
            </a:r>
          </a:p>
          <a:p>
            <a:endParaRPr lang="en-US" altLang="en-US" sz="1500" dirty="0"/>
          </a:p>
        </p:txBody>
      </p:sp>
    </p:spTree>
    <p:extLst>
      <p:ext uri="{BB962C8B-B14F-4D97-AF65-F5344CB8AC3E}">
        <p14:creationId xmlns:p14="http://schemas.microsoft.com/office/powerpoint/2010/main" val="90082596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0866" name="Rectangle 2"/>
          <p:cNvSpPr>
            <a:spLocks noGrp="1" noChangeArrowheads="1"/>
          </p:cNvSpPr>
          <p:nvPr>
            <p:ph type="title"/>
          </p:nvPr>
        </p:nvSpPr>
        <p:spPr/>
        <p:txBody>
          <a:bodyPr/>
          <a:lstStyle/>
          <a:p>
            <a:pPr>
              <a:defRPr/>
            </a:pPr>
            <a:r>
              <a:rPr lang="en-US" dirty="0">
                <a:ea typeface="+mj-ea"/>
              </a:rPr>
              <a:t>Authorization on Views</a:t>
            </a:r>
          </a:p>
        </p:txBody>
      </p:sp>
      <p:sp>
        <p:nvSpPr>
          <p:cNvPr id="88067" name="Rectangle 3"/>
          <p:cNvSpPr>
            <a:spLocks noGrp="1" noChangeArrowheads="1"/>
          </p:cNvSpPr>
          <p:nvPr>
            <p:ph type="body" idx="1"/>
          </p:nvPr>
        </p:nvSpPr>
        <p:spPr>
          <a:xfrm>
            <a:off x="1719263" y="884350"/>
            <a:ext cx="5709128" cy="2797664"/>
          </a:xfrm>
        </p:spPr>
        <p:txBody>
          <a:bodyPr/>
          <a:lstStyle/>
          <a:p>
            <a:r>
              <a:rPr lang="en-US" altLang="en-US" b="1" dirty="0"/>
              <a:t>create view  </a:t>
            </a:r>
            <a:r>
              <a:rPr lang="en-US" altLang="en-US" i="1" dirty="0" err="1"/>
              <a:t>geo_instructor</a:t>
            </a:r>
            <a:r>
              <a:rPr lang="en-US" altLang="en-US" i="1" dirty="0"/>
              <a:t> </a:t>
            </a:r>
            <a:r>
              <a:rPr lang="en-US" altLang="en-US" b="1" dirty="0"/>
              <a:t>as</a:t>
            </a:r>
            <a:br>
              <a:rPr lang="en-US" altLang="en-US" b="1" dirty="0"/>
            </a:br>
            <a:r>
              <a:rPr lang="en-US" altLang="en-US" dirty="0"/>
              <a:t>(</a:t>
            </a:r>
            <a:r>
              <a:rPr lang="en-US" altLang="en-US" b="1" dirty="0"/>
              <a:t>select </a:t>
            </a:r>
            <a:r>
              <a:rPr lang="en-US" altLang="en-US" dirty="0"/>
              <a:t>*</a:t>
            </a:r>
            <a:br>
              <a:rPr lang="en-US" altLang="en-US" dirty="0"/>
            </a:br>
            <a:r>
              <a:rPr lang="en-US" altLang="en-US" b="1" dirty="0"/>
              <a:t>from </a:t>
            </a:r>
            <a:r>
              <a:rPr lang="en-US" altLang="en-US" i="1" dirty="0"/>
              <a:t>instructor</a:t>
            </a:r>
            <a:br>
              <a:rPr lang="en-US" altLang="en-US" i="1" dirty="0"/>
            </a:br>
            <a:r>
              <a:rPr lang="en-US" altLang="en-US" b="1" dirty="0"/>
              <a:t>where </a:t>
            </a:r>
            <a:r>
              <a:rPr lang="en-US" altLang="en-US" i="1" dirty="0"/>
              <a:t>dept_name </a:t>
            </a:r>
            <a:r>
              <a:rPr lang="en-US" altLang="en-US" dirty="0"/>
              <a:t>= 'Geology');</a:t>
            </a:r>
          </a:p>
          <a:p>
            <a:r>
              <a:rPr lang="en-US" altLang="en-US" b="1" dirty="0"/>
              <a:t>grant select on </a:t>
            </a:r>
            <a:r>
              <a:rPr lang="en-US" altLang="en-US" i="1" dirty="0" err="1"/>
              <a:t>geo_instructor</a:t>
            </a:r>
            <a:r>
              <a:rPr lang="en-US" altLang="en-US" i="1" dirty="0"/>
              <a:t> </a:t>
            </a:r>
            <a:r>
              <a:rPr lang="en-US" altLang="en-US" b="1" dirty="0"/>
              <a:t>to </a:t>
            </a:r>
            <a:r>
              <a:rPr lang="en-US" altLang="en-US" i="1" dirty="0"/>
              <a:t> </a:t>
            </a:r>
            <a:r>
              <a:rPr lang="en-US" altLang="en-US" i="1" dirty="0" err="1"/>
              <a:t>geo_staff</a:t>
            </a:r>
            <a:endParaRPr lang="en-US" altLang="en-US" i="1" dirty="0"/>
          </a:p>
          <a:p>
            <a:r>
              <a:rPr lang="en-US" altLang="en-US" dirty="0"/>
              <a:t>Suppose that a  </a:t>
            </a:r>
            <a:r>
              <a:rPr lang="en-US" altLang="en-US" i="1" dirty="0" err="1"/>
              <a:t>geo_staff</a:t>
            </a:r>
            <a:r>
              <a:rPr lang="en-US" altLang="en-US" dirty="0"/>
              <a:t> member issues</a:t>
            </a:r>
          </a:p>
          <a:p>
            <a:pPr lvl="1"/>
            <a:r>
              <a:rPr lang="en-US" altLang="en-US" b="1" dirty="0"/>
              <a:t>select </a:t>
            </a:r>
            <a:r>
              <a:rPr lang="en-US" altLang="en-US" dirty="0"/>
              <a:t>*</a:t>
            </a:r>
            <a:br>
              <a:rPr lang="en-US" altLang="en-US" dirty="0"/>
            </a:br>
            <a:r>
              <a:rPr lang="en-US" altLang="en-US" b="1" dirty="0"/>
              <a:t>from </a:t>
            </a:r>
            <a:r>
              <a:rPr lang="en-US" altLang="en-US" i="1" dirty="0" err="1"/>
              <a:t>geo_instructor</a:t>
            </a:r>
            <a:r>
              <a:rPr lang="en-US" altLang="en-US" dirty="0"/>
              <a:t>;</a:t>
            </a:r>
          </a:p>
          <a:p>
            <a:r>
              <a:rPr lang="en-US" altLang="en-US" dirty="0"/>
              <a:t>What if </a:t>
            </a:r>
          </a:p>
          <a:p>
            <a:pPr lvl="1"/>
            <a:r>
              <a:rPr lang="en-US" altLang="en-US" i="1" dirty="0" err="1"/>
              <a:t>geo_staff</a:t>
            </a:r>
            <a:r>
              <a:rPr lang="en-US" altLang="en-US" dirty="0"/>
              <a:t> does not have permissions on </a:t>
            </a:r>
            <a:r>
              <a:rPr lang="en-US" altLang="en-US" i="1" dirty="0"/>
              <a:t>instructor?</a:t>
            </a:r>
          </a:p>
          <a:p>
            <a:pPr lvl="1"/>
            <a:r>
              <a:rPr lang="en-US" altLang="en-US" dirty="0"/>
              <a:t>Creator of view did not have some permissions on </a:t>
            </a:r>
            <a:r>
              <a:rPr lang="en-US" altLang="en-US" i="1" dirty="0"/>
              <a:t>instructor?</a:t>
            </a:r>
            <a:endParaRPr lang="en-US" altLang="en-US" dirty="0"/>
          </a:p>
          <a:p>
            <a:endParaRPr lang="en-US" altLang="en-US" dirty="0"/>
          </a:p>
        </p:txBody>
      </p:sp>
    </p:spTree>
    <p:extLst>
      <p:ext uri="{BB962C8B-B14F-4D97-AF65-F5344CB8AC3E}">
        <p14:creationId xmlns:p14="http://schemas.microsoft.com/office/powerpoint/2010/main" val="48823380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1890" name="Rectangle 2"/>
          <p:cNvSpPr>
            <a:spLocks noGrp="1" noChangeArrowheads="1"/>
          </p:cNvSpPr>
          <p:nvPr>
            <p:ph type="title"/>
          </p:nvPr>
        </p:nvSpPr>
        <p:spPr/>
        <p:txBody>
          <a:bodyPr/>
          <a:lstStyle/>
          <a:p>
            <a:pPr>
              <a:defRPr/>
            </a:pPr>
            <a:r>
              <a:rPr lang="en-US" dirty="0">
                <a:ea typeface="+mj-ea"/>
              </a:rPr>
              <a:t>Other Authorization Features</a:t>
            </a:r>
          </a:p>
        </p:txBody>
      </p:sp>
      <p:sp>
        <p:nvSpPr>
          <p:cNvPr id="89091" name="Rectangle 3"/>
          <p:cNvSpPr>
            <a:spLocks noGrp="1" noChangeArrowheads="1"/>
          </p:cNvSpPr>
          <p:nvPr>
            <p:ph type="body" idx="1"/>
          </p:nvPr>
        </p:nvSpPr>
        <p:spPr>
          <a:xfrm>
            <a:off x="1719263" y="820342"/>
            <a:ext cx="5782369" cy="2764107"/>
          </a:xfrm>
        </p:spPr>
        <p:txBody>
          <a:bodyPr/>
          <a:lstStyle/>
          <a:p>
            <a:r>
              <a:rPr lang="en-US" altLang="en-US" b="1" dirty="0"/>
              <a:t>references</a:t>
            </a:r>
            <a:r>
              <a:rPr lang="en-US" altLang="en-US" dirty="0"/>
              <a:t> privilege to create foreign key</a:t>
            </a:r>
          </a:p>
          <a:p>
            <a:pPr lvl="1"/>
            <a:r>
              <a:rPr lang="en-US" altLang="en-US" b="1" dirty="0"/>
              <a:t>grant reference </a:t>
            </a:r>
            <a:r>
              <a:rPr lang="en-US" altLang="en-US" dirty="0"/>
              <a:t>(</a:t>
            </a:r>
            <a:r>
              <a:rPr lang="en-US" altLang="en-US" i="1" dirty="0"/>
              <a:t>dept_name</a:t>
            </a:r>
            <a:r>
              <a:rPr lang="en-US" altLang="en-US" dirty="0"/>
              <a:t>) </a:t>
            </a:r>
            <a:r>
              <a:rPr lang="en-US" altLang="en-US" b="1" dirty="0"/>
              <a:t>on </a:t>
            </a:r>
            <a:r>
              <a:rPr lang="en-US" altLang="en-US" i="1" dirty="0"/>
              <a:t>department </a:t>
            </a:r>
            <a:r>
              <a:rPr lang="en-US" altLang="en-US" b="1" dirty="0"/>
              <a:t>to </a:t>
            </a:r>
            <a:r>
              <a:rPr lang="en-US" altLang="en-US" dirty="0"/>
              <a:t>Mariano;</a:t>
            </a:r>
          </a:p>
          <a:p>
            <a:pPr lvl="1"/>
            <a:r>
              <a:rPr lang="en-US" altLang="en-US" dirty="0"/>
              <a:t>Why is this required?</a:t>
            </a:r>
          </a:p>
          <a:p>
            <a:r>
              <a:rPr lang="en-US" altLang="en-US" dirty="0"/>
              <a:t>transfer of privileges</a:t>
            </a:r>
          </a:p>
          <a:p>
            <a:pPr lvl="1"/>
            <a:r>
              <a:rPr lang="en-US" altLang="en-US" b="1" dirty="0"/>
              <a:t>grant select on </a:t>
            </a:r>
            <a:r>
              <a:rPr lang="en-US" altLang="en-US" i="1" dirty="0"/>
              <a:t>department </a:t>
            </a:r>
            <a:r>
              <a:rPr lang="en-US" altLang="en-US" b="1" dirty="0"/>
              <a:t>to </a:t>
            </a:r>
            <a:r>
              <a:rPr lang="en-US" altLang="en-US" dirty="0" err="1"/>
              <a:t>Amit</a:t>
            </a:r>
            <a:r>
              <a:rPr lang="en-US" altLang="en-US" dirty="0"/>
              <a:t> </a:t>
            </a:r>
            <a:r>
              <a:rPr lang="en-US" altLang="en-US" b="1" dirty="0"/>
              <a:t>with grant option</a:t>
            </a:r>
            <a:r>
              <a:rPr lang="en-US" altLang="en-US" dirty="0"/>
              <a:t>;</a:t>
            </a:r>
          </a:p>
          <a:p>
            <a:pPr lvl="1"/>
            <a:r>
              <a:rPr lang="en-US" altLang="en-US" b="1" dirty="0"/>
              <a:t>revoke select on </a:t>
            </a:r>
            <a:r>
              <a:rPr lang="en-US" altLang="en-US" i="1" dirty="0"/>
              <a:t>department </a:t>
            </a:r>
            <a:r>
              <a:rPr lang="en-US" altLang="en-US" b="1" dirty="0"/>
              <a:t>from </a:t>
            </a:r>
            <a:r>
              <a:rPr lang="en-US" altLang="en-US" dirty="0" err="1"/>
              <a:t>Amit</a:t>
            </a:r>
            <a:r>
              <a:rPr lang="en-US" altLang="en-US" dirty="0"/>
              <a:t>, Satoshi </a:t>
            </a:r>
            <a:r>
              <a:rPr lang="en-US" altLang="en-US" b="1" dirty="0"/>
              <a:t>cascade</a:t>
            </a:r>
            <a:r>
              <a:rPr lang="en-US" altLang="en-US" dirty="0"/>
              <a:t>;</a:t>
            </a:r>
          </a:p>
          <a:p>
            <a:pPr lvl="1"/>
            <a:r>
              <a:rPr lang="en-US" altLang="en-US" b="1" dirty="0"/>
              <a:t>revoke select on </a:t>
            </a:r>
            <a:r>
              <a:rPr lang="en-US" altLang="en-US" i="1" dirty="0"/>
              <a:t>department </a:t>
            </a:r>
            <a:r>
              <a:rPr lang="en-US" altLang="en-US" b="1" dirty="0"/>
              <a:t>from </a:t>
            </a:r>
            <a:r>
              <a:rPr lang="en-US" altLang="en-US" dirty="0" err="1"/>
              <a:t>Amit</a:t>
            </a:r>
            <a:r>
              <a:rPr lang="en-US" altLang="en-US" dirty="0"/>
              <a:t>, Satoshi </a:t>
            </a:r>
            <a:r>
              <a:rPr lang="en-US" altLang="en-US" b="1" dirty="0"/>
              <a:t>restrict</a:t>
            </a:r>
            <a:r>
              <a:rPr lang="en-US" altLang="en-US" dirty="0"/>
              <a:t>;</a:t>
            </a:r>
          </a:p>
          <a:p>
            <a:pPr lvl="1"/>
            <a:r>
              <a:rPr lang="en-US" altLang="en-US" dirty="0"/>
              <a:t>And more!</a:t>
            </a:r>
          </a:p>
        </p:txBody>
      </p:sp>
      <p:sp>
        <p:nvSpPr>
          <p:cNvPr id="2" name="TextBox 1">
            <a:extLst>
              <a:ext uri="{FF2B5EF4-FFF2-40B4-BE49-F238E27FC236}">
                <a16:creationId xmlns:a16="http://schemas.microsoft.com/office/drawing/2014/main" id="{3BFD4D67-A653-7245-A0D1-A283FB9407F1}"/>
              </a:ext>
            </a:extLst>
          </p:cNvPr>
          <p:cNvSpPr txBox="1"/>
          <p:nvPr/>
        </p:nvSpPr>
        <p:spPr>
          <a:xfrm>
            <a:off x="838200" y="3213154"/>
            <a:ext cx="6918754" cy="1200329"/>
          </a:xfrm>
          <a:prstGeom prst="rect">
            <a:avLst/>
          </a:prstGeom>
          <a:noFill/>
        </p:spPr>
        <p:txBody>
          <a:bodyPr wrap="none" rtlCol="0">
            <a:spAutoFit/>
          </a:bodyPr>
          <a:lstStyle/>
          <a:p>
            <a:r>
              <a:rPr lang="en-US" dirty="0">
                <a:solidFill>
                  <a:srgbClr val="FF0000"/>
                </a:solidFill>
              </a:rPr>
              <a:t>Note:</a:t>
            </a:r>
          </a:p>
          <a:p>
            <a:pPr marL="285750" indent="-285750">
              <a:buFont typeface="Arial" panose="020B0604020202020204" pitchFamily="34" charset="0"/>
              <a:buChar char="•"/>
            </a:pPr>
            <a:r>
              <a:rPr lang="en-US" dirty="0">
                <a:solidFill>
                  <a:srgbClr val="FF0000"/>
                </a:solidFill>
              </a:rPr>
              <a:t>Like in many other cases, SQL DBMS have product specific variations.</a:t>
            </a:r>
          </a:p>
          <a:p>
            <a:pPr marL="285750" indent="-285750">
              <a:buFont typeface="Arial" panose="020B0604020202020204" pitchFamily="34" charset="0"/>
              <a:buChar char="•"/>
            </a:pPr>
            <a:endParaRPr lang="en-US" dirty="0">
              <a:solidFill>
                <a:srgbClr val="FF0000"/>
              </a:solidFill>
            </a:endParaRPr>
          </a:p>
          <a:p>
            <a:r>
              <a:rPr lang="en-US" dirty="0">
                <a:solidFill>
                  <a:srgbClr val="FF0000"/>
                </a:solidFill>
              </a:rPr>
              <a:t>Switch to notebook.</a:t>
            </a:r>
          </a:p>
        </p:txBody>
      </p:sp>
    </p:spTree>
    <p:extLst>
      <p:ext uri="{BB962C8B-B14F-4D97-AF65-F5344CB8AC3E}">
        <p14:creationId xmlns:p14="http://schemas.microsoft.com/office/powerpoint/2010/main" val="61121675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More Complex ER Mapping</a:t>
            </a:r>
            <a:endParaRPr kumimoji="0" lang="en-US" altLang="en-US" sz="16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8" name="TextBox 9"/>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59</a:t>
            </a:fld>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charset="0"/>
                <a:ea typeface="ＭＳ Ｐゴシック" charset="-128"/>
                <a:cs typeface="+mn-cs"/>
              </a:rPr>
              <a:t>| COMS W4111_002_2021_1: Lecture 5: Advanced SQL and Projects</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 Donald F. Ferguson, 2021</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853119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F6E4668-9E41-FD4A-882E-2C709DEC8338}"/>
              </a:ext>
            </a:extLst>
          </p:cNvPr>
          <p:cNvSpPr>
            <a:spLocks noGrp="1"/>
          </p:cNvSpPr>
          <p:nvPr>
            <p:ph idx="1"/>
          </p:nvPr>
        </p:nvSpPr>
        <p:spPr>
          <a:xfrm>
            <a:off x="152400" y="2245573"/>
            <a:ext cx="8839200" cy="2315167"/>
          </a:xfrm>
        </p:spPr>
        <p:txBody>
          <a:bodyPr/>
          <a:lstStyle/>
          <a:p>
            <a:r>
              <a:rPr lang="en-US" sz="1600" dirty="0"/>
              <a:t>Three core entities:</a:t>
            </a:r>
          </a:p>
          <a:p>
            <a:pPr lvl="1"/>
            <a:r>
              <a:rPr lang="en-US" sz="1400" dirty="0" err="1"/>
              <a:t>name_basics</a:t>
            </a:r>
            <a:r>
              <a:rPr lang="en-US" sz="1400" dirty="0"/>
              <a:t>: Core information about actors, writers, ... ... (10M rows)</a:t>
            </a:r>
          </a:p>
          <a:p>
            <a:pPr lvl="1"/>
            <a:r>
              <a:rPr lang="en-US" sz="1400" dirty="0" err="1"/>
              <a:t>title_basics</a:t>
            </a:r>
            <a:r>
              <a:rPr lang="en-US" sz="1400" dirty="0"/>
              <a:t>: Core information about a movie, TV series, episode, ... ... (7M rows)</a:t>
            </a:r>
          </a:p>
          <a:p>
            <a:pPr lvl="1"/>
            <a:r>
              <a:rPr lang="en-US" sz="1400" dirty="0" err="1"/>
              <a:t>title_principals</a:t>
            </a:r>
            <a:r>
              <a:rPr lang="en-US" sz="1400" dirty="0"/>
              <a:t>: Associative entity implement many-to-many relationship with properties. (42M rows)</a:t>
            </a:r>
          </a:p>
          <a:p>
            <a:r>
              <a:rPr lang="en-US" sz="1600" dirty="0"/>
              <a:t>Associative entities have foreign keys to the entities they link.</a:t>
            </a:r>
          </a:p>
          <a:p>
            <a:r>
              <a:rPr lang="en-US" sz="1600" dirty="0"/>
              <a:t>Let’s look at some queries and scenarios:</a:t>
            </a:r>
          </a:p>
          <a:p>
            <a:pPr lvl="1"/>
            <a:r>
              <a:rPr lang="en-US" sz="1400" dirty="0"/>
              <a:t>Simple lookups.</a:t>
            </a:r>
          </a:p>
          <a:p>
            <a:pPr lvl="1"/>
            <a:r>
              <a:rPr lang="en-US" sz="1400" dirty="0"/>
              <a:t>JOINs</a:t>
            </a:r>
          </a:p>
          <a:p>
            <a:pPr lvl="1"/>
            <a:r>
              <a:rPr lang="en-US" sz="1400" dirty="0"/>
              <a:t>Foreign Keys</a:t>
            </a:r>
          </a:p>
        </p:txBody>
      </p:sp>
      <p:sp>
        <p:nvSpPr>
          <p:cNvPr id="3" name="Title 2">
            <a:extLst>
              <a:ext uri="{FF2B5EF4-FFF2-40B4-BE49-F238E27FC236}">
                <a16:creationId xmlns:a16="http://schemas.microsoft.com/office/drawing/2014/main" id="{3374BB50-D0BD-8942-BC5A-21193923DF08}"/>
              </a:ext>
            </a:extLst>
          </p:cNvPr>
          <p:cNvSpPr>
            <a:spLocks noGrp="1"/>
          </p:cNvSpPr>
          <p:nvPr>
            <p:ph type="title"/>
          </p:nvPr>
        </p:nvSpPr>
        <p:spPr/>
        <p:txBody>
          <a:bodyPr/>
          <a:lstStyle/>
          <a:p>
            <a:r>
              <a:rPr lang="en-US" dirty="0"/>
              <a:t>Consider a Subset of the IMDB Data Model</a:t>
            </a:r>
          </a:p>
        </p:txBody>
      </p:sp>
      <p:pic>
        <p:nvPicPr>
          <p:cNvPr id="4" name="Picture 3">
            <a:extLst>
              <a:ext uri="{FF2B5EF4-FFF2-40B4-BE49-F238E27FC236}">
                <a16:creationId xmlns:a16="http://schemas.microsoft.com/office/drawing/2014/main" id="{2746CE20-7240-0B4D-94B6-EF33238F370A}"/>
              </a:ext>
            </a:extLst>
          </p:cNvPr>
          <p:cNvPicPr>
            <a:picLocks noChangeAspect="1"/>
          </p:cNvPicPr>
          <p:nvPr/>
        </p:nvPicPr>
        <p:blipFill>
          <a:blip r:embed="rId2"/>
          <a:stretch>
            <a:fillRect/>
          </a:stretch>
        </p:blipFill>
        <p:spPr>
          <a:xfrm>
            <a:off x="2133600" y="547181"/>
            <a:ext cx="4724400" cy="1663940"/>
          </a:xfrm>
          <a:prstGeom prst="rect">
            <a:avLst/>
          </a:prstGeom>
        </p:spPr>
      </p:pic>
      <p:sp>
        <p:nvSpPr>
          <p:cNvPr id="5" name="TextBox 4">
            <a:extLst>
              <a:ext uri="{FF2B5EF4-FFF2-40B4-BE49-F238E27FC236}">
                <a16:creationId xmlns:a16="http://schemas.microsoft.com/office/drawing/2014/main" id="{9CF55644-EACE-6A4E-A95E-B6BCFB1929A8}"/>
              </a:ext>
            </a:extLst>
          </p:cNvPr>
          <p:cNvSpPr txBox="1"/>
          <p:nvPr/>
        </p:nvSpPr>
        <p:spPr>
          <a:xfrm>
            <a:off x="3733800" y="4095750"/>
            <a:ext cx="2063514" cy="369332"/>
          </a:xfrm>
          <a:prstGeom prst="rect">
            <a:avLst/>
          </a:prstGeom>
          <a:noFill/>
        </p:spPr>
        <p:txBody>
          <a:bodyPr wrap="none" rtlCol="0">
            <a:spAutoFit/>
          </a:bodyPr>
          <a:lstStyle/>
          <a:p>
            <a:r>
              <a:rPr lang="en-US" dirty="0">
                <a:solidFill>
                  <a:srgbClr val="FF0000"/>
                </a:solidFill>
              </a:rPr>
              <a:t>Switch to notebook.</a:t>
            </a:r>
          </a:p>
        </p:txBody>
      </p:sp>
    </p:spTree>
    <p:extLst>
      <p:ext uri="{BB962C8B-B14F-4D97-AF65-F5344CB8AC3E}">
        <p14:creationId xmlns:p14="http://schemas.microsoft.com/office/powerpoint/2010/main" val="379010826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0978" name="Rectangle 2"/>
          <p:cNvSpPr>
            <a:spLocks noGrp="1" noChangeArrowheads="1"/>
          </p:cNvSpPr>
          <p:nvPr>
            <p:ph type="title"/>
          </p:nvPr>
        </p:nvSpPr>
        <p:spPr>
          <a:xfrm>
            <a:off x="1628775" y="40481"/>
            <a:ext cx="6372225" cy="457200"/>
          </a:xfrm>
        </p:spPr>
        <p:txBody>
          <a:bodyPr/>
          <a:lstStyle/>
          <a:p>
            <a:pPr>
              <a:defRPr/>
            </a:pPr>
            <a:r>
              <a:rPr lang="en-US" altLang="en-US" dirty="0">
                <a:effectLst>
                  <a:outerShdw blurRad="38100" dist="38100" dir="2700000" algn="tl">
                    <a:srgbClr val="C0C0C0"/>
                  </a:outerShdw>
                </a:effectLst>
              </a:rPr>
              <a:t>Non-binary Relationship Sets</a:t>
            </a:r>
          </a:p>
        </p:txBody>
      </p:sp>
      <p:sp>
        <p:nvSpPr>
          <p:cNvPr id="23555" name="Rectangle 3"/>
          <p:cNvSpPr>
            <a:spLocks noGrp="1" noChangeArrowheads="1"/>
          </p:cNvSpPr>
          <p:nvPr>
            <p:ph type="body" idx="1"/>
          </p:nvPr>
        </p:nvSpPr>
        <p:spPr>
          <a:xfrm>
            <a:off x="1728926" y="888207"/>
            <a:ext cx="5726097" cy="1260634"/>
          </a:xfrm>
        </p:spPr>
        <p:txBody>
          <a:bodyPr/>
          <a:lstStyle/>
          <a:p>
            <a:r>
              <a:rPr lang="en-US" altLang="en-US" dirty="0"/>
              <a:t>Most relationship sets are binary</a:t>
            </a:r>
          </a:p>
          <a:p>
            <a:r>
              <a:rPr lang="en-US" altLang="en-US" dirty="0"/>
              <a:t>There are  occasions when it is more convenient to represent relationships as non-binary.</a:t>
            </a:r>
          </a:p>
          <a:p>
            <a:r>
              <a:rPr lang="en-US" altLang="en-US" dirty="0"/>
              <a:t>E-R Diagram with a Ternary Relationship</a:t>
            </a:r>
          </a:p>
          <a:p>
            <a:endParaRPr lang="en-US" altLang="en-US" dirty="0"/>
          </a:p>
          <a:p>
            <a:endParaRPr lang="en-US" altLang="en-US" dirty="0"/>
          </a:p>
        </p:txBody>
      </p:sp>
      <p:pic>
        <p:nvPicPr>
          <p:cNvPr id="23556" name="Picture 2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69465" y="2066544"/>
            <a:ext cx="3823619" cy="1472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a:extLst>
              <a:ext uri="{FF2B5EF4-FFF2-40B4-BE49-F238E27FC236}">
                <a16:creationId xmlns:a16="http://schemas.microsoft.com/office/drawing/2014/main" id="{0A89300C-6716-A84B-8F8C-3A37022E341D}"/>
              </a:ext>
            </a:extLst>
          </p:cNvPr>
          <p:cNvSpPr txBox="1"/>
          <p:nvPr/>
        </p:nvSpPr>
        <p:spPr>
          <a:xfrm>
            <a:off x="457200" y="3409950"/>
            <a:ext cx="2039982" cy="954107"/>
          </a:xfrm>
          <a:prstGeom prst="rect">
            <a:avLst/>
          </a:prstGeom>
          <a:noFill/>
        </p:spPr>
        <p:txBody>
          <a:bodyPr wrap="none" rtlCol="0">
            <a:spAutoFit/>
          </a:bodyPr>
          <a:lstStyle/>
          <a:p>
            <a:r>
              <a:rPr lang="en-US" sz="1400" dirty="0"/>
              <a:t>Let’s do this.</a:t>
            </a:r>
          </a:p>
          <a:p>
            <a:pPr marL="342900" indent="-342900">
              <a:buFont typeface="+mj-lt"/>
              <a:buAutoNum type="arabicPeriod"/>
            </a:pPr>
            <a:r>
              <a:rPr lang="en-US" sz="1400" dirty="0"/>
              <a:t>Crow’s Foot Diagram</a:t>
            </a:r>
          </a:p>
          <a:p>
            <a:pPr marL="342900" indent="-342900">
              <a:buFont typeface="+mj-lt"/>
              <a:buAutoNum type="arabicPeriod"/>
            </a:pPr>
            <a:r>
              <a:rPr lang="en-US" sz="1400" dirty="0"/>
              <a:t>SQL Schema</a:t>
            </a:r>
          </a:p>
          <a:p>
            <a:pPr marL="342900" indent="-342900">
              <a:buFont typeface="+mj-lt"/>
              <a:buAutoNum type="arabicPeriod"/>
            </a:pPr>
            <a:r>
              <a:rPr lang="en-US" sz="1400" dirty="0"/>
              <a:t>Indexes</a:t>
            </a:r>
          </a:p>
        </p:txBody>
      </p:sp>
    </p:spTree>
    <p:extLst>
      <p:ext uri="{BB962C8B-B14F-4D97-AF65-F5344CB8AC3E}">
        <p14:creationId xmlns:p14="http://schemas.microsoft.com/office/powerpoint/2010/main" val="318114300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5314"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Weak Entity Sets</a:t>
            </a:r>
          </a:p>
        </p:txBody>
      </p:sp>
      <p:sp>
        <p:nvSpPr>
          <p:cNvPr id="43011" name="Rectangle 3"/>
          <p:cNvSpPr>
            <a:spLocks noGrp="1" noChangeArrowheads="1"/>
          </p:cNvSpPr>
          <p:nvPr>
            <p:ph type="body" idx="1"/>
          </p:nvPr>
        </p:nvSpPr>
        <p:spPr>
          <a:xfrm>
            <a:off x="1719264" y="892029"/>
            <a:ext cx="5722444" cy="3103900"/>
          </a:xfrm>
        </p:spPr>
        <p:txBody>
          <a:bodyPr/>
          <a:lstStyle/>
          <a:p>
            <a:r>
              <a:rPr lang="en-US" altLang="en-US" dirty="0"/>
              <a:t>Consider a </a:t>
            </a:r>
            <a:r>
              <a:rPr lang="en-US" altLang="en-US" i="1" dirty="0"/>
              <a:t>section</a:t>
            </a:r>
            <a:r>
              <a:rPr lang="en-US" altLang="en-US" dirty="0"/>
              <a:t> entity, which is uniquely identified by a </a:t>
            </a:r>
            <a:r>
              <a:rPr lang="en-US" altLang="en-US" i="1" dirty="0" err="1"/>
              <a:t>course_id</a:t>
            </a:r>
            <a:r>
              <a:rPr lang="en-US" altLang="en-US" dirty="0"/>
              <a:t>, </a:t>
            </a:r>
            <a:r>
              <a:rPr lang="en-US" altLang="en-US" i="1" dirty="0"/>
              <a:t>semester, year</a:t>
            </a:r>
            <a:r>
              <a:rPr lang="en-US" altLang="en-US" dirty="0"/>
              <a:t>, and </a:t>
            </a:r>
            <a:r>
              <a:rPr lang="en-US" altLang="en-US" i="1" dirty="0" err="1"/>
              <a:t>sec_id</a:t>
            </a:r>
            <a:r>
              <a:rPr lang="en-US" altLang="en-US" dirty="0"/>
              <a:t>.</a:t>
            </a:r>
          </a:p>
          <a:p>
            <a:r>
              <a:rPr lang="en-US" altLang="en-US" dirty="0"/>
              <a:t>Clearly, section entities are related to course entities. Suppose we create a relationship set </a:t>
            </a:r>
            <a:r>
              <a:rPr lang="en-US" altLang="en-US" i="1" dirty="0" err="1"/>
              <a:t>sec_course</a:t>
            </a:r>
            <a:r>
              <a:rPr lang="en-US" altLang="en-US" dirty="0"/>
              <a:t> between entity sets </a:t>
            </a:r>
            <a:r>
              <a:rPr lang="en-US" altLang="en-US" i="1" dirty="0"/>
              <a:t>section</a:t>
            </a:r>
            <a:r>
              <a:rPr lang="en-US" altLang="en-US" dirty="0"/>
              <a:t> and </a:t>
            </a:r>
            <a:r>
              <a:rPr lang="en-US" altLang="en-US" i="1" dirty="0"/>
              <a:t>course</a:t>
            </a:r>
            <a:r>
              <a:rPr lang="en-US" altLang="en-US" dirty="0"/>
              <a:t>.</a:t>
            </a:r>
          </a:p>
          <a:p>
            <a:r>
              <a:rPr lang="en-US" altLang="en-US" dirty="0"/>
              <a:t>Note that the information in </a:t>
            </a:r>
            <a:r>
              <a:rPr lang="en-US" altLang="en-US" i="1" dirty="0" err="1"/>
              <a:t>sec_course</a:t>
            </a:r>
            <a:r>
              <a:rPr lang="en-US" altLang="en-US" dirty="0"/>
              <a:t> is redundant, since </a:t>
            </a:r>
            <a:r>
              <a:rPr lang="en-US" altLang="en-US" i="1" dirty="0"/>
              <a:t>section</a:t>
            </a:r>
            <a:r>
              <a:rPr lang="en-US" altLang="en-US" dirty="0"/>
              <a:t> already has an attribute </a:t>
            </a:r>
            <a:r>
              <a:rPr lang="en-US" altLang="en-US" i="1" dirty="0" err="1"/>
              <a:t>course_id</a:t>
            </a:r>
            <a:r>
              <a:rPr lang="en-US" altLang="en-US" dirty="0"/>
              <a:t>, which identifies the course with which the section is related. </a:t>
            </a:r>
          </a:p>
          <a:p>
            <a:r>
              <a:rPr lang="en-US" altLang="en-US" dirty="0"/>
              <a:t>One option to deal with this redundancy is to get rid of the relationship </a:t>
            </a:r>
            <a:r>
              <a:rPr lang="en-US" altLang="en-US" dirty="0" err="1"/>
              <a:t>s</a:t>
            </a:r>
            <a:r>
              <a:rPr lang="en-US" altLang="en-US" i="1" dirty="0" err="1"/>
              <a:t>ec_course</a:t>
            </a:r>
            <a:r>
              <a:rPr lang="en-US" altLang="en-US" dirty="0"/>
              <a:t>;  however, by doing so the relationship between </a:t>
            </a:r>
            <a:r>
              <a:rPr lang="en-US" altLang="en-US" i="1" dirty="0"/>
              <a:t>section</a:t>
            </a:r>
            <a:r>
              <a:rPr lang="en-US" altLang="en-US" dirty="0"/>
              <a:t> and </a:t>
            </a:r>
            <a:r>
              <a:rPr lang="en-US" altLang="en-US" i="1" dirty="0"/>
              <a:t>course </a:t>
            </a:r>
            <a:r>
              <a:rPr lang="en-US" altLang="en-US" dirty="0"/>
              <a:t>becomes implicit in an attribute, which is not desirable.</a:t>
            </a:r>
          </a:p>
        </p:txBody>
      </p:sp>
      <p:sp>
        <p:nvSpPr>
          <p:cNvPr id="2" name="TextBox 1">
            <a:extLst>
              <a:ext uri="{FF2B5EF4-FFF2-40B4-BE49-F238E27FC236}">
                <a16:creationId xmlns:a16="http://schemas.microsoft.com/office/drawing/2014/main" id="{B24AEDDB-8778-0941-AF1E-2C3EA49CA0F9}"/>
              </a:ext>
            </a:extLst>
          </p:cNvPr>
          <p:cNvSpPr txBox="1"/>
          <p:nvPr/>
        </p:nvSpPr>
        <p:spPr>
          <a:xfrm>
            <a:off x="768350" y="3638550"/>
            <a:ext cx="2687146" cy="369332"/>
          </a:xfrm>
          <a:prstGeom prst="rect">
            <a:avLst/>
          </a:prstGeom>
          <a:noFill/>
        </p:spPr>
        <p:txBody>
          <a:bodyPr wrap="none" rtlCol="0">
            <a:spAutoFit/>
          </a:bodyPr>
          <a:lstStyle/>
          <a:p>
            <a:r>
              <a:rPr lang="en-US" dirty="0"/>
              <a:t>Let’s look at </a:t>
            </a:r>
            <a:r>
              <a:rPr lang="en-US" i="1" dirty="0" err="1"/>
              <a:t>classicmodels</a:t>
            </a:r>
            <a:r>
              <a:rPr lang="en-US" i="1" dirty="0"/>
              <a:t>.</a:t>
            </a:r>
            <a:endParaRPr lang="en-US" dirty="0"/>
          </a:p>
        </p:txBody>
      </p:sp>
    </p:spTree>
    <p:extLst>
      <p:ext uri="{BB962C8B-B14F-4D97-AF65-F5344CB8AC3E}">
        <p14:creationId xmlns:p14="http://schemas.microsoft.com/office/powerpoint/2010/main" val="69767850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5314"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Weak Entity Sets (Cont.)</a:t>
            </a:r>
          </a:p>
        </p:txBody>
      </p:sp>
      <p:sp>
        <p:nvSpPr>
          <p:cNvPr id="44035" name="Rectangle 3"/>
          <p:cNvSpPr>
            <a:spLocks noGrp="1" noChangeArrowheads="1"/>
          </p:cNvSpPr>
          <p:nvPr>
            <p:ph type="body" idx="1"/>
          </p:nvPr>
        </p:nvSpPr>
        <p:spPr>
          <a:xfrm>
            <a:off x="1719263" y="792332"/>
            <a:ext cx="5751386" cy="3782049"/>
          </a:xfrm>
        </p:spPr>
        <p:txBody>
          <a:bodyPr/>
          <a:lstStyle/>
          <a:p>
            <a:r>
              <a:rPr lang="en-US" altLang="en-US" dirty="0"/>
              <a:t>An alternative way to deal with this redundancy is to not store the attribute </a:t>
            </a:r>
            <a:r>
              <a:rPr lang="en-US" altLang="en-US" i="1" dirty="0" err="1"/>
              <a:t>course_id</a:t>
            </a:r>
            <a:r>
              <a:rPr lang="en-US" altLang="en-US" dirty="0"/>
              <a:t>  in the </a:t>
            </a:r>
            <a:r>
              <a:rPr lang="en-US" altLang="en-US" i="1" dirty="0"/>
              <a:t>section</a:t>
            </a:r>
            <a:r>
              <a:rPr lang="en-US" altLang="en-US" dirty="0"/>
              <a:t> entity and to only store the remaining attributes </a:t>
            </a:r>
            <a:r>
              <a:rPr lang="en-US" altLang="en-US" i="1" dirty="0" err="1"/>
              <a:t>section_id</a:t>
            </a:r>
            <a:r>
              <a:rPr lang="en-US" altLang="en-US" dirty="0"/>
              <a:t>,  </a:t>
            </a:r>
            <a:r>
              <a:rPr lang="en-US" altLang="en-US" i="1" dirty="0"/>
              <a:t>year</a:t>
            </a:r>
            <a:r>
              <a:rPr lang="en-US" altLang="en-US" dirty="0"/>
              <a:t>, and </a:t>
            </a:r>
            <a:r>
              <a:rPr lang="en-US" altLang="en-US" i="1" dirty="0"/>
              <a:t>semester. </a:t>
            </a:r>
          </a:p>
          <a:p>
            <a:pPr lvl="1"/>
            <a:r>
              <a:rPr lang="en-US" altLang="en-US" dirty="0">
                <a:ea typeface="ＭＳ Ｐゴシック" panose="020B0600070205080204" pitchFamily="34" charset="-128"/>
              </a:rPr>
              <a:t>However, the entity set </a:t>
            </a:r>
            <a:r>
              <a:rPr lang="en-US" altLang="en-US" i="1" dirty="0">
                <a:ea typeface="ＭＳ Ｐゴシック" panose="020B0600070205080204" pitchFamily="34" charset="-128"/>
              </a:rPr>
              <a:t>section</a:t>
            </a:r>
            <a:r>
              <a:rPr lang="en-US" altLang="en-US" dirty="0">
                <a:ea typeface="ＭＳ Ｐゴシック" panose="020B0600070205080204" pitchFamily="34" charset="-128"/>
              </a:rPr>
              <a:t> then does not have enough attributes to identify a particular </a:t>
            </a:r>
            <a:r>
              <a:rPr lang="en-US" altLang="en-US" i="1" dirty="0">
                <a:ea typeface="ＭＳ Ｐゴシック" panose="020B0600070205080204" pitchFamily="34" charset="-128"/>
              </a:rPr>
              <a:t>section</a:t>
            </a:r>
            <a:r>
              <a:rPr lang="en-US" altLang="en-US" dirty="0">
                <a:ea typeface="ＭＳ Ｐゴシック" panose="020B0600070205080204" pitchFamily="34" charset="-128"/>
              </a:rPr>
              <a:t> entity uniquely</a:t>
            </a:r>
          </a:p>
          <a:p>
            <a:r>
              <a:rPr lang="en-US" altLang="en-US" dirty="0"/>
              <a:t>To deal with this problem, we treat the relationship </a:t>
            </a:r>
            <a:r>
              <a:rPr lang="en-US" altLang="en-US" i="1" dirty="0" err="1"/>
              <a:t>sec_course</a:t>
            </a:r>
            <a:r>
              <a:rPr lang="en-US" altLang="en-US" dirty="0"/>
              <a:t>  as a special relationship that provides extra information, in this case, the </a:t>
            </a:r>
            <a:r>
              <a:rPr lang="en-US" altLang="en-US" i="1" dirty="0" err="1"/>
              <a:t>course_id</a:t>
            </a:r>
            <a:r>
              <a:rPr lang="en-US" altLang="en-US" dirty="0"/>
              <a:t>, required to identify </a:t>
            </a:r>
            <a:r>
              <a:rPr lang="en-US" altLang="en-US" i="1" dirty="0"/>
              <a:t>section</a:t>
            </a:r>
            <a:r>
              <a:rPr lang="en-US" altLang="en-US" dirty="0"/>
              <a:t>  entities uniquely.</a:t>
            </a:r>
          </a:p>
          <a:p>
            <a:r>
              <a:rPr lang="en-US" altLang="en-US" dirty="0"/>
              <a:t>A </a:t>
            </a:r>
            <a:r>
              <a:rPr lang="en-US" altLang="en-US" b="1" dirty="0">
                <a:solidFill>
                  <a:srgbClr val="002060"/>
                </a:solidFill>
              </a:rPr>
              <a:t>weak entity set</a:t>
            </a:r>
            <a:r>
              <a:rPr lang="en-US" altLang="en-US" dirty="0">
                <a:solidFill>
                  <a:srgbClr val="002060"/>
                </a:solidFill>
              </a:rPr>
              <a:t> </a:t>
            </a:r>
            <a:r>
              <a:rPr lang="en-US" altLang="en-US" dirty="0"/>
              <a:t>is one whose existence is dependent on another entity, called its </a:t>
            </a:r>
            <a:r>
              <a:rPr lang="en-US" altLang="en-US" b="1" dirty="0">
                <a:solidFill>
                  <a:srgbClr val="002060"/>
                </a:solidFill>
              </a:rPr>
              <a:t>identifying entity</a:t>
            </a:r>
            <a:endParaRPr lang="en-US" altLang="en-US" dirty="0">
              <a:solidFill>
                <a:srgbClr val="002060"/>
              </a:solidFill>
            </a:endParaRPr>
          </a:p>
          <a:p>
            <a:r>
              <a:rPr lang="en-US" altLang="en-US" dirty="0"/>
              <a:t>Instead of associating a primary key with a weak entity, we use the identifying entity, along with extra attributes called </a:t>
            </a:r>
            <a:r>
              <a:rPr lang="en-US" altLang="en-US" b="1" dirty="0">
                <a:solidFill>
                  <a:srgbClr val="002060"/>
                </a:solidFill>
              </a:rPr>
              <a:t>discriminator</a:t>
            </a:r>
            <a:r>
              <a:rPr lang="en-US" altLang="en-US" dirty="0">
                <a:solidFill>
                  <a:srgbClr val="002060"/>
                </a:solidFill>
              </a:rPr>
              <a:t> </a:t>
            </a:r>
            <a:r>
              <a:rPr lang="en-US" altLang="en-US" dirty="0"/>
              <a:t>to uniquely identify a weak entity. </a:t>
            </a:r>
          </a:p>
          <a:p>
            <a:endParaRPr lang="en-US" altLang="en-US" dirty="0"/>
          </a:p>
        </p:txBody>
      </p:sp>
    </p:spTree>
    <p:extLst>
      <p:ext uri="{BB962C8B-B14F-4D97-AF65-F5344CB8AC3E}">
        <p14:creationId xmlns:p14="http://schemas.microsoft.com/office/powerpoint/2010/main" val="297389396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5314"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Weak Entity Sets (Cont.)</a:t>
            </a:r>
          </a:p>
        </p:txBody>
      </p:sp>
      <p:sp>
        <p:nvSpPr>
          <p:cNvPr id="45059" name="Rectangle 3"/>
          <p:cNvSpPr>
            <a:spLocks noGrp="1" noChangeArrowheads="1"/>
          </p:cNvSpPr>
          <p:nvPr>
            <p:ph type="body" idx="1"/>
          </p:nvPr>
        </p:nvSpPr>
        <p:spPr>
          <a:xfrm>
            <a:off x="1719263" y="861312"/>
            <a:ext cx="5650802" cy="3472945"/>
          </a:xfrm>
        </p:spPr>
        <p:txBody>
          <a:bodyPr/>
          <a:lstStyle/>
          <a:p>
            <a:r>
              <a:rPr lang="en-US" altLang="en-US" dirty="0"/>
              <a:t>An entity set that is not a weak entity set is termed a </a:t>
            </a:r>
            <a:r>
              <a:rPr lang="en-US" altLang="en-US" b="1" dirty="0">
                <a:solidFill>
                  <a:srgbClr val="002060"/>
                </a:solidFill>
              </a:rPr>
              <a:t>strong entity set</a:t>
            </a:r>
            <a:r>
              <a:rPr lang="en-US" altLang="en-US" dirty="0">
                <a:solidFill>
                  <a:srgbClr val="000099"/>
                </a:solidFill>
              </a:rPr>
              <a:t>.</a:t>
            </a:r>
          </a:p>
          <a:p>
            <a:r>
              <a:rPr lang="en-US" altLang="en-US" dirty="0"/>
              <a:t>Every weak entity must be associated with an identifying entity; that is, the weak entity set is said to be </a:t>
            </a:r>
            <a:r>
              <a:rPr lang="en-US" altLang="en-US" b="1" dirty="0">
                <a:solidFill>
                  <a:srgbClr val="002060"/>
                </a:solidFill>
              </a:rPr>
              <a:t>existence dependent</a:t>
            </a:r>
            <a:r>
              <a:rPr lang="en-US" altLang="en-US" dirty="0">
                <a:solidFill>
                  <a:srgbClr val="002060"/>
                </a:solidFill>
              </a:rPr>
              <a:t> </a:t>
            </a:r>
            <a:r>
              <a:rPr lang="en-US" altLang="en-US" dirty="0"/>
              <a:t>on the identifying entity set. </a:t>
            </a:r>
          </a:p>
          <a:p>
            <a:r>
              <a:rPr lang="en-US" altLang="en-US" dirty="0"/>
              <a:t>The identifying entity set is said to </a:t>
            </a:r>
            <a:r>
              <a:rPr lang="en-US" altLang="en-US" b="1" dirty="0">
                <a:solidFill>
                  <a:srgbClr val="002060"/>
                </a:solidFill>
              </a:rPr>
              <a:t>own</a:t>
            </a:r>
            <a:r>
              <a:rPr lang="en-US" altLang="en-US" dirty="0"/>
              <a:t> the weak entity set that it identifies. </a:t>
            </a:r>
          </a:p>
          <a:p>
            <a:r>
              <a:rPr lang="en-US" altLang="en-US" dirty="0"/>
              <a:t>The relationship associating the weak entity set with the identifying entity set is called the </a:t>
            </a:r>
            <a:r>
              <a:rPr lang="en-US" altLang="en-US" b="1" dirty="0">
                <a:solidFill>
                  <a:srgbClr val="002060"/>
                </a:solidFill>
              </a:rPr>
              <a:t>identifying relationship</a:t>
            </a:r>
            <a:r>
              <a:rPr lang="en-US" altLang="en-US" dirty="0"/>
              <a:t>.</a:t>
            </a:r>
          </a:p>
          <a:p>
            <a:r>
              <a:rPr lang="en-US" altLang="en-US" dirty="0"/>
              <a:t>Note that the relational schema we eventually create from the entity set </a:t>
            </a:r>
            <a:r>
              <a:rPr lang="en-US" altLang="en-US" i="1" dirty="0"/>
              <a:t>section</a:t>
            </a:r>
            <a:r>
              <a:rPr lang="en-US" altLang="en-US" dirty="0"/>
              <a:t> does have the attribute </a:t>
            </a:r>
            <a:r>
              <a:rPr lang="en-US" altLang="en-US" i="1" dirty="0" err="1"/>
              <a:t>course_id</a:t>
            </a:r>
            <a:r>
              <a:rPr lang="en-US" altLang="en-US" dirty="0"/>
              <a:t>, for reasons that will become clear later, even though we have dropped the attribute </a:t>
            </a:r>
            <a:r>
              <a:rPr lang="en-US" altLang="en-US" i="1" dirty="0" err="1"/>
              <a:t>course_id</a:t>
            </a:r>
            <a:r>
              <a:rPr lang="en-US" altLang="en-US" dirty="0"/>
              <a:t>  from the entity set </a:t>
            </a:r>
            <a:r>
              <a:rPr lang="en-US" altLang="en-US" i="1" dirty="0"/>
              <a:t>section.</a:t>
            </a:r>
          </a:p>
        </p:txBody>
      </p:sp>
    </p:spTree>
    <p:extLst>
      <p:ext uri="{BB962C8B-B14F-4D97-AF65-F5344CB8AC3E}">
        <p14:creationId xmlns:p14="http://schemas.microsoft.com/office/powerpoint/2010/main" val="17079422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Some Data Cleanup Tasks</a:t>
            </a:r>
            <a:endParaRPr kumimoji="0" lang="en-US" altLang="en-US" sz="16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8" name="TextBox 9"/>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64</a:t>
            </a:fld>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charset="0"/>
                <a:ea typeface="ＭＳ Ｐゴシック" charset="-128"/>
                <a:cs typeface="+mn-cs"/>
              </a:rPr>
              <a:t>| COMS W4111_002_2021_1: Lecture 5: Advanced SQL and Projects</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 Donald F. Ferguson, 2021</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412804887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5A8CADF-098F-3F40-B68D-4BB04F0DDFE6}"/>
              </a:ext>
            </a:extLst>
          </p:cNvPr>
          <p:cNvSpPr>
            <a:spLocks noGrp="1"/>
          </p:cNvSpPr>
          <p:nvPr>
            <p:ph idx="1"/>
          </p:nvPr>
        </p:nvSpPr>
        <p:spPr/>
        <p:txBody>
          <a:bodyPr/>
          <a:lstStyle/>
          <a:p>
            <a:r>
              <a:rPr lang="en-US" dirty="0"/>
              <a:t>Country, City, State in </a:t>
            </a:r>
            <a:r>
              <a:rPr lang="en-US" dirty="0" err="1"/>
              <a:t>Lahmans</a:t>
            </a:r>
            <a:r>
              <a:rPr lang="en-US" dirty="0"/>
              <a:t> People.</a:t>
            </a:r>
          </a:p>
          <a:p>
            <a:r>
              <a:rPr lang="en-US" dirty="0"/>
              <a:t>Harry Potter data.</a:t>
            </a:r>
          </a:p>
        </p:txBody>
      </p:sp>
      <p:sp>
        <p:nvSpPr>
          <p:cNvPr id="3" name="Title 2">
            <a:extLst>
              <a:ext uri="{FF2B5EF4-FFF2-40B4-BE49-F238E27FC236}">
                <a16:creationId xmlns:a16="http://schemas.microsoft.com/office/drawing/2014/main" id="{9B2DA25F-7554-A949-B8AE-76FDD6F1A884}"/>
              </a:ext>
            </a:extLst>
          </p:cNvPr>
          <p:cNvSpPr>
            <a:spLocks noGrp="1"/>
          </p:cNvSpPr>
          <p:nvPr>
            <p:ph type="title"/>
          </p:nvPr>
        </p:nvSpPr>
        <p:spPr/>
        <p:txBody>
          <a:bodyPr/>
          <a:lstStyle/>
          <a:p>
            <a:r>
              <a:rPr lang="en-US" dirty="0"/>
              <a:t>Some Worked Data Cleanup Tasks</a:t>
            </a:r>
          </a:p>
        </p:txBody>
      </p:sp>
    </p:spTree>
    <p:extLst>
      <p:ext uri="{BB962C8B-B14F-4D97-AF65-F5344CB8AC3E}">
        <p14:creationId xmlns:p14="http://schemas.microsoft.com/office/powerpoint/2010/main" val="143084712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Harry Potter</a:t>
            </a:r>
            <a:br>
              <a:rPr lang="en-US" altLang="en-US" sz="2800" i="1" dirty="0">
                <a:solidFill>
                  <a:schemeClr val="bg1"/>
                </a:solidFill>
              </a:rPr>
            </a:br>
            <a:r>
              <a:rPr lang="en-US" altLang="en-US" sz="2800" i="1" dirty="0">
                <a:solidFill>
                  <a:schemeClr val="bg1"/>
                </a:solidFill>
              </a:rPr>
              <a:t>(Slides and Notebook from Lecture 2)</a:t>
            </a:r>
            <a:endParaRPr lang="en-US" altLang="en-US" sz="1600" i="1" dirty="0">
              <a:solidFill>
                <a:schemeClr val="bg1"/>
              </a:solidFill>
            </a:endParaRPr>
          </a:p>
        </p:txBody>
      </p:sp>
      <p:sp>
        <p:nvSpPr>
          <p:cNvPr id="8" name="TextBox 9"/>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66</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W4111_002_2021_1: Lecture 2: ER, Relational, SQL (II) 		© Donald F. Ferguson, 2021</a:t>
            </a:r>
            <a:endParaRPr lang="en-US" altLang="en-US" sz="800" i="1" dirty="0">
              <a:solidFill>
                <a:schemeClr val="bg1"/>
              </a:solidFill>
            </a:endParaRPr>
          </a:p>
        </p:txBody>
      </p:sp>
    </p:spTree>
    <p:extLst>
      <p:ext uri="{BB962C8B-B14F-4D97-AF65-F5344CB8AC3E}">
        <p14:creationId xmlns:p14="http://schemas.microsoft.com/office/powerpoint/2010/main" val="188953839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E99196C8-8DB6-FD40-98CC-D6918FC332C5}"/>
              </a:ext>
            </a:extLst>
          </p:cNvPr>
          <p:cNvSpPr>
            <a:spLocks noGrp="1"/>
          </p:cNvSpPr>
          <p:nvPr>
            <p:ph idx="1"/>
          </p:nvPr>
        </p:nvSpPr>
        <p:spPr>
          <a:xfrm>
            <a:off x="172570" y="514350"/>
            <a:ext cx="8819030" cy="4267200"/>
          </a:xfrm>
        </p:spPr>
        <p:txBody>
          <a:bodyPr/>
          <a:lstStyle/>
          <a:p>
            <a:r>
              <a:rPr lang="en-US" sz="1400" dirty="0"/>
              <a:t>Dataset:</a:t>
            </a:r>
          </a:p>
          <a:p>
            <a:pPr lvl="1"/>
            <a:r>
              <a:rPr lang="en-US" sz="1200" dirty="0">
                <a:hlinkClick r:id="rId2"/>
              </a:rPr>
              <a:t>https://www.kaggle.com/gulsahdemiryurek/harry-potter-dataset</a:t>
            </a:r>
            <a:endParaRPr lang="en-US" sz="1200" dirty="0"/>
          </a:p>
          <a:p>
            <a:pPr lvl="1"/>
            <a:r>
              <a:rPr lang="en-US" sz="1200" dirty="0"/>
              <a:t>Six “comma separated value (CSV)” files. We will start with </a:t>
            </a:r>
            <a:r>
              <a:rPr lang="en-US" sz="1200" i="1" dirty="0" err="1"/>
              <a:t>Characters.csv</a:t>
            </a:r>
            <a:r>
              <a:rPr lang="en-US" sz="1200" i="1" dirty="0"/>
              <a:t>.</a:t>
            </a:r>
          </a:p>
          <a:p>
            <a:r>
              <a:rPr lang="en-US" sz="1400" dirty="0"/>
              <a:t>Tasks: (Both tasks start with </a:t>
            </a:r>
            <a:r>
              <a:rPr lang="en-US" sz="1400" i="1" dirty="0"/>
              <a:t>importing and engineering the data.)</a:t>
            </a:r>
            <a:endParaRPr lang="en-US" sz="1400" dirty="0"/>
          </a:p>
          <a:p>
            <a:pPr lvl="1"/>
            <a:r>
              <a:rPr lang="en-US" sz="1200" dirty="0"/>
              <a:t>Build an interactive web application for </a:t>
            </a:r>
            <a:r>
              <a:rPr lang="en-US" sz="1200" i="1" dirty="0"/>
              <a:t>create-retrieve-update-delete</a:t>
            </a:r>
            <a:r>
              <a:rPr lang="en-US" sz="1200" dirty="0"/>
              <a:t> entries. The application must enforce </a:t>
            </a:r>
            <a:r>
              <a:rPr lang="en-US" sz="1200" i="1" dirty="0"/>
              <a:t>semantic integrity.</a:t>
            </a:r>
          </a:p>
          <a:p>
            <a:pPr lvl="1"/>
            <a:r>
              <a:rPr lang="en-US" sz="1200" dirty="0"/>
              <a:t>Build a </a:t>
            </a:r>
            <a:r>
              <a:rPr lang="en-US" sz="1200" dirty="0" err="1"/>
              <a:t>Jupyter</a:t>
            </a:r>
            <a:r>
              <a:rPr lang="en-US" sz="1200" dirty="0"/>
              <a:t> Notebook that does some interesting visualization and analysis.</a:t>
            </a:r>
          </a:p>
          <a:p>
            <a:r>
              <a:rPr lang="en-US" sz="1400" dirty="0"/>
              <a:t>Elements:</a:t>
            </a:r>
          </a:p>
          <a:p>
            <a:pPr lvl="1"/>
            <a:r>
              <a:rPr lang="en-US" sz="1200" dirty="0"/>
              <a:t>Content/applications in a browser.</a:t>
            </a:r>
          </a:p>
          <a:p>
            <a:pPr lvl="1"/>
            <a:r>
              <a:rPr lang="en-US" sz="1200" dirty="0" err="1"/>
              <a:t>Jupyter</a:t>
            </a:r>
            <a:r>
              <a:rPr lang="en-US" sz="1200" dirty="0"/>
              <a:t> Notebook Server is both:</a:t>
            </a:r>
          </a:p>
          <a:p>
            <a:pPr lvl="2"/>
            <a:r>
              <a:rPr lang="en-US" sz="1000" dirty="0"/>
              <a:t>A web server</a:t>
            </a:r>
          </a:p>
          <a:p>
            <a:pPr lvl="2"/>
            <a:r>
              <a:rPr lang="en-US" sz="1000" dirty="0"/>
              <a:t>A (specialized) web application server.</a:t>
            </a:r>
          </a:p>
          <a:p>
            <a:pPr lvl="1"/>
            <a:r>
              <a:rPr lang="en-US" sz="1200" dirty="0"/>
              <a:t>Web server delivers HTML, images, ...</a:t>
            </a:r>
            <a:br>
              <a:rPr lang="en-US" sz="1200" dirty="0"/>
            </a:br>
            <a:r>
              <a:rPr lang="en-US" sz="1200" dirty="0"/>
              <a:t>to the browser.</a:t>
            </a:r>
          </a:p>
          <a:p>
            <a:pPr lvl="1"/>
            <a:r>
              <a:rPr lang="en-US" sz="1200" dirty="0"/>
              <a:t>Web application server executes an</a:t>
            </a:r>
          </a:p>
          <a:p>
            <a:pPr lvl="2"/>
            <a:r>
              <a:rPr lang="en-US" sz="1000" dirty="0"/>
              <a:t>Application server framework (Flask)</a:t>
            </a:r>
          </a:p>
          <a:p>
            <a:pPr lvl="2"/>
            <a:r>
              <a:rPr lang="en-US" sz="1000" dirty="0"/>
              <a:t>The Python code implementing the app.</a:t>
            </a:r>
          </a:p>
          <a:p>
            <a:pPr lvl="1"/>
            <a:r>
              <a:rPr lang="en-US" sz="1200" dirty="0"/>
              <a:t>The </a:t>
            </a:r>
            <a:r>
              <a:rPr lang="en-US" sz="1200" dirty="0" err="1"/>
              <a:t>Jupyter</a:t>
            </a:r>
            <a:r>
              <a:rPr lang="en-US" sz="1200" dirty="0"/>
              <a:t> Notebook Server runs code</a:t>
            </a:r>
            <a:br>
              <a:rPr lang="en-US" sz="1200" dirty="0"/>
            </a:br>
            <a:r>
              <a:rPr lang="en-US" sz="1200" dirty="0"/>
              <a:t>cells in a Python kernel.</a:t>
            </a:r>
          </a:p>
          <a:p>
            <a:pPr lvl="1"/>
            <a:r>
              <a:rPr lang="en-US" sz="1200" dirty="0"/>
              <a:t>I am mostly going to ignore the browser and content.</a:t>
            </a:r>
          </a:p>
        </p:txBody>
      </p:sp>
      <p:sp>
        <p:nvSpPr>
          <p:cNvPr id="4" name="Title 3">
            <a:extLst>
              <a:ext uri="{FF2B5EF4-FFF2-40B4-BE49-F238E27FC236}">
                <a16:creationId xmlns:a16="http://schemas.microsoft.com/office/drawing/2014/main" id="{08EEBEA1-12DF-DC4F-A6CF-FDE1F47A0698}"/>
              </a:ext>
            </a:extLst>
          </p:cNvPr>
          <p:cNvSpPr>
            <a:spLocks noGrp="1"/>
          </p:cNvSpPr>
          <p:nvPr>
            <p:ph type="title"/>
          </p:nvPr>
        </p:nvSpPr>
        <p:spPr/>
        <p:txBody>
          <a:bodyPr/>
          <a:lstStyle/>
          <a:p>
            <a:r>
              <a:rPr lang="en-US" dirty="0"/>
              <a:t>Harry Potter Character Information Application</a:t>
            </a:r>
          </a:p>
        </p:txBody>
      </p:sp>
      <p:pic>
        <p:nvPicPr>
          <p:cNvPr id="6" name="Picture 5">
            <a:extLst>
              <a:ext uri="{FF2B5EF4-FFF2-40B4-BE49-F238E27FC236}">
                <a16:creationId xmlns:a16="http://schemas.microsoft.com/office/drawing/2014/main" id="{83AA04DD-6F76-8041-A57E-BE78BDA35017}"/>
              </a:ext>
            </a:extLst>
          </p:cNvPr>
          <p:cNvPicPr>
            <a:picLocks noChangeAspect="1"/>
          </p:cNvPicPr>
          <p:nvPr/>
        </p:nvPicPr>
        <p:blipFill>
          <a:blip r:embed="rId3"/>
          <a:stretch>
            <a:fillRect/>
          </a:stretch>
        </p:blipFill>
        <p:spPr>
          <a:xfrm>
            <a:off x="3657600" y="1962150"/>
            <a:ext cx="5418204" cy="2439526"/>
          </a:xfrm>
          <a:prstGeom prst="rect">
            <a:avLst/>
          </a:prstGeom>
        </p:spPr>
      </p:pic>
    </p:spTree>
    <p:extLst>
      <p:ext uri="{BB962C8B-B14F-4D97-AF65-F5344CB8AC3E}">
        <p14:creationId xmlns:p14="http://schemas.microsoft.com/office/powerpoint/2010/main" val="5022842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547D9DB3-36C9-7B47-8C21-C262C19BC8DD}"/>
              </a:ext>
            </a:extLst>
          </p:cNvPr>
          <p:cNvSpPr>
            <a:spLocks noGrp="1"/>
          </p:cNvSpPr>
          <p:nvPr>
            <p:ph idx="1"/>
          </p:nvPr>
        </p:nvSpPr>
        <p:spPr>
          <a:xfrm>
            <a:off x="4876799" y="584916"/>
            <a:ext cx="3962400" cy="4038600"/>
          </a:xfrm>
        </p:spPr>
        <p:txBody>
          <a:bodyPr/>
          <a:lstStyle/>
          <a:p>
            <a:pPr marL="0" indent="0">
              <a:buNone/>
            </a:pPr>
            <a:r>
              <a:rPr lang="en-US" sz="1600" dirty="0"/>
              <a:t>15 columns:</a:t>
            </a:r>
          </a:p>
          <a:p>
            <a:pPr>
              <a:spcBef>
                <a:spcPts val="0"/>
              </a:spcBef>
              <a:spcAft>
                <a:spcPts val="200"/>
              </a:spcAft>
            </a:pPr>
            <a:r>
              <a:rPr lang="en-US" sz="1400" dirty="0"/>
              <a:t>Id</a:t>
            </a:r>
          </a:p>
          <a:p>
            <a:pPr>
              <a:spcBef>
                <a:spcPts val="0"/>
              </a:spcBef>
              <a:spcAft>
                <a:spcPts val="200"/>
              </a:spcAft>
            </a:pPr>
            <a:r>
              <a:rPr lang="en-US" sz="1400" dirty="0"/>
              <a:t>Name</a:t>
            </a:r>
          </a:p>
          <a:p>
            <a:pPr>
              <a:spcBef>
                <a:spcPts val="0"/>
              </a:spcBef>
              <a:spcAft>
                <a:spcPts val="200"/>
              </a:spcAft>
            </a:pPr>
            <a:r>
              <a:rPr lang="en-US" sz="1400" dirty="0"/>
              <a:t>Gender</a:t>
            </a:r>
          </a:p>
          <a:p>
            <a:pPr>
              <a:spcBef>
                <a:spcPts val="0"/>
              </a:spcBef>
              <a:spcAft>
                <a:spcPts val="200"/>
              </a:spcAft>
            </a:pPr>
            <a:r>
              <a:rPr lang="en-US" sz="1400" dirty="0"/>
              <a:t>Job</a:t>
            </a:r>
          </a:p>
          <a:p>
            <a:pPr>
              <a:spcBef>
                <a:spcPts val="0"/>
              </a:spcBef>
              <a:spcAft>
                <a:spcPts val="200"/>
              </a:spcAft>
            </a:pPr>
            <a:r>
              <a:rPr lang="en-US" sz="1400" dirty="0"/>
              <a:t>House</a:t>
            </a:r>
          </a:p>
          <a:p>
            <a:pPr>
              <a:spcBef>
                <a:spcPts val="0"/>
              </a:spcBef>
              <a:spcAft>
                <a:spcPts val="200"/>
              </a:spcAft>
            </a:pPr>
            <a:r>
              <a:rPr lang="en-US" sz="1400" dirty="0"/>
              <a:t>Wand</a:t>
            </a:r>
          </a:p>
          <a:p>
            <a:pPr>
              <a:spcBef>
                <a:spcPts val="0"/>
              </a:spcBef>
              <a:spcAft>
                <a:spcPts val="200"/>
              </a:spcAft>
            </a:pPr>
            <a:r>
              <a:rPr lang="en-US" sz="1400" dirty="0"/>
              <a:t>Patronus</a:t>
            </a:r>
          </a:p>
          <a:p>
            <a:pPr>
              <a:spcBef>
                <a:spcPts val="0"/>
              </a:spcBef>
              <a:spcAft>
                <a:spcPts val="200"/>
              </a:spcAft>
            </a:pPr>
            <a:r>
              <a:rPr lang="en-US" sz="1400" dirty="0"/>
              <a:t>Species</a:t>
            </a:r>
          </a:p>
          <a:p>
            <a:pPr>
              <a:spcBef>
                <a:spcPts val="0"/>
              </a:spcBef>
              <a:spcAft>
                <a:spcPts val="200"/>
              </a:spcAft>
            </a:pPr>
            <a:r>
              <a:rPr lang="en-US" sz="1400" dirty="0"/>
              <a:t>Blood status</a:t>
            </a:r>
          </a:p>
          <a:p>
            <a:pPr>
              <a:spcBef>
                <a:spcPts val="0"/>
              </a:spcBef>
              <a:spcAft>
                <a:spcPts val="200"/>
              </a:spcAft>
            </a:pPr>
            <a:r>
              <a:rPr lang="en-US" sz="1400" dirty="0"/>
              <a:t>Hair </a:t>
            </a:r>
            <a:r>
              <a:rPr lang="en-US" sz="1400" dirty="0" err="1"/>
              <a:t>colour</a:t>
            </a:r>
            <a:endParaRPr lang="en-US" sz="1400" dirty="0"/>
          </a:p>
          <a:p>
            <a:pPr>
              <a:spcBef>
                <a:spcPts val="0"/>
              </a:spcBef>
              <a:spcAft>
                <a:spcPts val="200"/>
              </a:spcAft>
            </a:pPr>
            <a:r>
              <a:rPr lang="en-US" sz="1400" dirty="0"/>
              <a:t>Eye </a:t>
            </a:r>
            <a:r>
              <a:rPr lang="en-US" sz="1400" dirty="0" err="1"/>
              <a:t>colour</a:t>
            </a:r>
            <a:endParaRPr lang="en-US" sz="1400" dirty="0"/>
          </a:p>
          <a:p>
            <a:pPr>
              <a:spcBef>
                <a:spcPts val="0"/>
              </a:spcBef>
              <a:spcAft>
                <a:spcPts val="200"/>
              </a:spcAft>
            </a:pPr>
            <a:r>
              <a:rPr lang="en-US" sz="1400" dirty="0"/>
              <a:t>Loyalty</a:t>
            </a:r>
            <a:endParaRPr lang="en-US" dirty="0"/>
          </a:p>
          <a:p>
            <a:pPr>
              <a:spcBef>
                <a:spcPts val="0"/>
              </a:spcBef>
              <a:spcAft>
                <a:spcPts val="200"/>
              </a:spcAft>
            </a:pPr>
            <a:r>
              <a:rPr lang="en-US" sz="1400" dirty="0"/>
              <a:t>Skills</a:t>
            </a:r>
          </a:p>
          <a:p>
            <a:pPr>
              <a:spcBef>
                <a:spcPts val="0"/>
              </a:spcBef>
              <a:spcAft>
                <a:spcPts val="200"/>
              </a:spcAft>
            </a:pPr>
            <a:r>
              <a:rPr lang="en-US" sz="1400" dirty="0"/>
              <a:t>Birth</a:t>
            </a:r>
          </a:p>
          <a:p>
            <a:pPr>
              <a:spcBef>
                <a:spcPts val="0"/>
              </a:spcBef>
              <a:spcAft>
                <a:spcPts val="200"/>
              </a:spcAft>
            </a:pPr>
            <a:r>
              <a:rPr lang="en-US" sz="1400" dirty="0"/>
              <a:t>Death</a:t>
            </a:r>
            <a:endParaRPr lang="en-US" sz="1000" dirty="0"/>
          </a:p>
        </p:txBody>
      </p:sp>
      <p:sp>
        <p:nvSpPr>
          <p:cNvPr id="3" name="Title 2">
            <a:extLst>
              <a:ext uri="{FF2B5EF4-FFF2-40B4-BE49-F238E27FC236}">
                <a16:creationId xmlns:a16="http://schemas.microsoft.com/office/drawing/2014/main" id="{A803E5D2-C475-784B-8162-19B2E321FF82}"/>
              </a:ext>
            </a:extLst>
          </p:cNvPr>
          <p:cNvSpPr>
            <a:spLocks noGrp="1"/>
          </p:cNvSpPr>
          <p:nvPr>
            <p:ph type="title"/>
          </p:nvPr>
        </p:nvSpPr>
        <p:spPr/>
        <p:txBody>
          <a:bodyPr/>
          <a:lstStyle/>
          <a:p>
            <a:r>
              <a:rPr lang="en-US" dirty="0"/>
              <a:t>The Data – </a:t>
            </a:r>
            <a:r>
              <a:rPr lang="en-US" dirty="0" err="1"/>
              <a:t>Characters.csv</a:t>
            </a:r>
            <a:endParaRPr lang="en-US" dirty="0"/>
          </a:p>
        </p:txBody>
      </p:sp>
      <p:pic>
        <p:nvPicPr>
          <p:cNvPr id="4" name="Picture 3">
            <a:extLst>
              <a:ext uri="{FF2B5EF4-FFF2-40B4-BE49-F238E27FC236}">
                <a16:creationId xmlns:a16="http://schemas.microsoft.com/office/drawing/2014/main" id="{78DCD5F1-816A-874D-92B1-DED9B8EB429F}"/>
              </a:ext>
            </a:extLst>
          </p:cNvPr>
          <p:cNvPicPr>
            <a:picLocks noChangeAspect="1"/>
          </p:cNvPicPr>
          <p:nvPr/>
        </p:nvPicPr>
        <p:blipFill>
          <a:blip r:embed="rId2"/>
          <a:stretch>
            <a:fillRect/>
          </a:stretch>
        </p:blipFill>
        <p:spPr>
          <a:xfrm>
            <a:off x="76200" y="588672"/>
            <a:ext cx="4793559" cy="3980588"/>
          </a:xfrm>
          <a:prstGeom prst="rect">
            <a:avLst/>
          </a:prstGeom>
        </p:spPr>
      </p:pic>
      <p:sp>
        <p:nvSpPr>
          <p:cNvPr id="6" name="TextBox 5">
            <a:extLst>
              <a:ext uri="{FF2B5EF4-FFF2-40B4-BE49-F238E27FC236}">
                <a16:creationId xmlns:a16="http://schemas.microsoft.com/office/drawing/2014/main" id="{5B84F8E5-88B7-F447-B935-0B125D7A0089}"/>
              </a:ext>
            </a:extLst>
          </p:cNvPr>
          <p:cNvSpPr txBox="1"/>
          <p:nvPr/>
        </p:nvSpPr>
        <p:spPr>
          <a:xfrm>
            <a:off x="6066459" y="1008339"/>
            <a:ext cx="3009927" cy="2462213"/>
          </a:xfrm>
          <a:prstGeom prst="rect">
            <a:avLst/>
          </a:prstGeom>
          <a:noFill/>
        </p:spPr>
        <p:txBody>
          <a:bodyPr wrap="none" rtlCol="0">
            <a:spAutoFit/>
          </a:bodyPr>
          <a:lstStyle/>
          <a:p>
            <a:pPr marL="285750" indent="-285750">
              <a:buFont typeface="Arial" panose="020B0604020202020204" pitchFamily="34" charset="0"/>
              <a:buChar char="•"/>
            </a:pPr>
            <a:r>
              <a:rPr lang="en-US" sz="1400" dirty="0"/>
              <a:t>Downloaded the file.</a:t>
            </a:r>
          </a:p>
          <a:p>
            <a:pPr marL="285750" indent="-285750">
              <a:buFont typeface="Arial" panose="020B0604020202020204" pitchFamily="34" charset="0"/>
              <a:buChar char="•"/>
            </a:pPr>
            <a:r>
              <a:rPr lang="en-US" sz="1400" dirty="0"/>
              <a:t>The columns are separated by ‘;’</a:t>
            </a:r>
          </a:p>
          <a:p>
            <a:pPr marL="285750" indent="-285750">
              <a:buFont typeface="Arial" panose="020B0604020202020204" pitchFamily="34" charset="0"/>
              <a:buChar char="•"/>
            </a:pPr>
            <a:r>
              <a:rPr lang="en-US" sz="1400" dirty="0"/>
              <a:t>Despite being “Comma”</a:t>
            </a:r>
            <a:br>
              <a:rPr lang="en-US" sz="1400" dirty="0"/>
            </a:br>
            <a:r>
              <a:rPr lang="en-US" sz="1400" dirty="0"/>
              <a:t>Separated Values, other</a:t>
            </a:r>
            <a:br>
              <a:rPr lang="en-US" sz="1400" dirty="0"/>
            </a:br>
            <a:r>
              <a:rPr lang="en-US" sz="1400" dirty="0"/>
              <a:t>separators are common.</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a:t>Loaded using </a:t>
            </a:r>
            <a:r>
              <a:rPr lang="en-US" sz="1400" dirty="0" err="1"/>
              <a:t>DataGrip</a:t>
            </a:r>
            <a:r>
              <a:rPr lang="en-US" sz="1400" dirty="0"/>
              <a:t> into MySQL</a:t>
            </a:r>
          </a:p>
          <a:p>
            <a:pPr marL="742950" lvl="1" indent="-285750">
              <a:buFont typeface="Arial" panose="020B0604020202020204" pitchFamily="34" charset="0"/>
              <a:buChar char="•"/>
            </a:pPr>
            <a:r>
              <a:rPr lang="en-US" sz="1400" dirty="0"/>
              <a:t>Connect</a:t>
            </a:r>
          </a:p>
          <a:p>
            <a:pPr marL="742950" lvl="1" indent="-285750">
              <a:buFont typeface="Arial" panose="020B0604020202020204" pitchFamily="34" charset="0"/>
              <a:buChar char="•"/>
            </a:pPr>
            <a:r>
              <a:rPr lang="en-US" sz="1400" dirty="0"/>
              <a:t>Create Schema</a:t>
            </a:r>
          </a:p>
          <a:p>
            <a:pPr marL="742950" lvl="1" indent="-285750">
              <a:buFont typeface="Arial" panose="020B0604020202020204" pitchFamily="34" charset="0"/>
              <a:buChar char="•"/>
            </a:pPr>
            <a:r>
              <a:rPr lang="en-US" sz="1400" dirty="0"/>
              <a:t>Use Schema</a:t>
            </a:r>
          </a:p>
          <a:p>
            <a:pPr marL="742950" lvl="1" indent="-285750">
              <a:buFont typeface="Arial" panose="020B0604020202020204" pitchFamily="34" charset="0"/>
              <a:buChar char="•"/>
            </a:pPr>
            <a:r>
              <a:rPr lang="en-US" sz="1400" dirty="0"/>
              <a:t>Use the data load tool.</a:t>
            </a:r>
          </a:p>
        </p:txBody>
      </p:sp>
    </p:spTree>
    <p:extLst>
      <p:ext uri="{BB962C8B-B14F-4D97-AF65-F5344CB8AC3E}">
        <p14:creationId xmlns:p14="http://schemas.microsoft.com/office/powerpoint/2010/main" val="19586321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DAEC190-3FB4-5E42-A40C-D520E3099DE0}"/>
              </a:ext>
            </a:extLst>
          </p:cNvPr>
          <p:cNvSpPr>
            <a:spLocks noGrp="1"/>
          </p:cNvSpPr>
          <p:nvPr>
            <p:ph type="title"/>
          </p:nvPr>
        </p:nvSpPr>
        <p:spPr/>
        <p:txBody>
          <a:bodyPr/>
          <a:lstStyle/>
          <a:p>
            <a:r>
              <a:rPr lang="en-US" dirty="0"/>
              <a:t>But First, Let’s Look at the Data</a:t>
            </a:r>
          </a:p>
        </p:txBody>
      </p:sp>
      <p:sp>
        <p:nvSpPr>
          <p:cNvPr id="5" name="TextBox 4">
            <a:extLst>
              <a:ext uri="{FF2B5EF4-FFF2-40B4-BE49-F238E27FC236}">
                <a16:creationId xmlns:a16="http://schemas.microsoft.com/office/drawing/2014/main" id="{29554579-F3D4-2C47-8172-E0388ECBEE6A}"/>
              </a:ext>
            </a:extLst>
          </p:cNvPr>
          <p:cNvSpPr txBox="1"/>
          <p:nvPr/>
        </p:nvSpPr>
        <p:spPr>
          <a:xfrm>
            <a:off x="457200" y="481077"/>
            <a:ext cx="4467441" cy="1231106"/>
          </a:xfrm>
          <a:prstGeom prst="rect">
            <a:avLst/>
          </a:prstGeom>
          <a:noFill/>
        </p:spPr>
        <p:txBody>
          <a:bodyPr wrap="none" rtlCol="0">
            <a:spAutoFit/>
          </a:bodyPr>
          <a:lstStyle/>
          <a:p>
            <a:r>
              <a:rPr lang="en-US" sz="1400" u="sng" dirty="0"/>
              <a:t>There are some weird characters, no pun intended.</a:t>
            </a:r>
          </a:p>
          <a:p>
            <a:pPr marL="171450" indent="-171450">
              <a:buFont typeface="Arial" panose="020B0604020202020204" pitchFamily="34" charset="0"/>
              <a:buChar char="•"/>
            </a:pPr>
            <a:r>
              <a:rPr lang="en-US" sz="1200" dirty="0"/>
              <a:t>9º" Chestnut dragon heartstring</a:t>
            </a:r>
          </a:p>
          <a:p>
            <a:pPr marL="171450" indent="-171450">
              <a:buFont typeface="Arial" panose="020B0604020202020204" pitchFamily="34" charset="0"/>
              <a:buChar char="•"/>
            </a:pPr>
            <a:r>
              <a:rPr lang="en-US" sz="1200" dirty="0"/>
              <a:t>Dumbledore's Army |Hogwarts School of Witchcraft and Wizardry</a:t>
            </a:r>
          </a:p>
          <a:p>
            <a:pPr marL="171450" indent="-171450">
              <a:buFont typeface="Arial" panose="020B0604020202020204" pitchFamily="34" charset="0"/>
              <a:buChar char="•"/>
            </a:pPr>
            <a:r>
              <a:rPr lang="el-GR" sz="1200" dirty="0"/>
              <a:t>9Ω" </a:t>
            </a:r>
            <a:r>
              <a:rPr lang="en-US" sz="1200" dirty="0"/>
              <a:t>Fir dragon heartstring</a:t>
            </a:r>
          </a:p>
          <a:p>
            <a:pPr marL="171450" indent="-171450">
              <a:buFont typeface="Arial" panose="020B0604020202020204" pitchFamily="34" charset="0"/>
              <a:buChar char="•"/>
            </a:pPr>
            <a:r>
              <a:rPr lang="en-US" sz="1200" dirty="0" err="1"/>
              <a:t>Professor†of†Transfiguration</a:t>
            </a:r>
            <a:r>
              <a:rPr lang="en-US" sz="1200" dirty="0"/>
              <a:t>†| Head of Gryffindor</a:t>
            </a:r>
          </a:p>
          <a:p>
            <a:endParaRPr lang="en-US" sz="1200" dirty="0"/>
          </a:p>
        </p:txBody>
      </p:sp>
      <p:pic>
        <p:nvPicPr>
          <p:cNvPr id="8" name="Picture 7">
            <a:extLst>
              <a:ext uri="{FF2B5EF4-FFF2-40B4-BE49-F238E27FC236}">
                <a16:creationId xmlns:a16="http://schemas.microsoft.com/office/drawing/2014/main" id="{5ECCEDE4-5305-3349-988D-98AA4ABF96FE}"/>
              </a:ext>
            </a:extLst>
          </p:cNvPr>
          <p:cNvPicPr>
            <a:picLocks noChangeAspect="1"/>
          </p:cNvPicPr>
          <p:nvPr/>
        </p:nvPicPr>
        <p:blipFill>
          <a:blip r:embed="rId2"/>
          <a:stretch>
            <a:fillRect/>
          </a:stretch>
        </p:blipFill>
        <p:spPr>
          <a:xfrm>
            <a:off x="304800" y="1581038"/>
            <a:ext cx="7004254" cy="2971911"/>
          </a:xfrm>
          <a:prstGeom prst="rect">
            <a:avLst/>
          </a:prstGeom>
        </p:spPr>
      </p:pic>
      <p:sp>
        <p:nvSpPr>
          <p:cNvPr id="9" name="TextBox 8">
            <a:extLst>
              <a:ext uri="{FF2B5EF4-FFF2-40B4-BE49-F238E27FC236}">
                <a16:creationId xmlns:a16="http://schemas.microsoft.com/office/drawing/2014/main" id="{CF235B4B-E097-0F49-838D-1B3322934484}"/>
              </a:ext>
            </a:extLst>
          </p:cNvPr>
          <p:cNvSpPr txBox="1"/>
          <p:nvPr/>
        </p:nvSpPr>
        <p:spPr>
          <a:xfrm>
            <a:off x="5562600" y="590550"/>
            <a:ext cx="1716560" cy="461665"/>
          </a:xfrm>
          <a:prstGeom prst="rect">
            <a:avLst/>
          </a:prstGeom>
          <a:noFill/>
        </p:spPr>
        <p:txBody>
          <a:bodyPr wrap="none" rtlCol="0">
            <a:spAutoFit/>
          </a:bodyPr>
          <a:lstStyle/>
          <a:p>
            <a:pPr marL="171450" indent="-171450">
              <a:buFont typeface="Arial" panose="020B0604020202020204" pitchFamily="34" charset="0"/>
              <a:buChar char="•"/>
            </a:pPr>
            <a:r>
              <a:rPr lang="en-US" sz="1200" dirty="0"/>
              <a:t>How did this happen?</a:t>
            </a:r>
          </a:p>
          <a:p>
            <a:pPr marL="171450" indent="-171450">
              <a:buFont typeface="Arial" panose="020B0604020202020204" pitchFamily="34" charset="0"/>
              <a:buChar char="•"/>
            </a:pPr>
            <a:r>
              <a:rPr lang="en-US" sz="1200" dirty="0"/>
              <a:t>What do we do?</a:t>
            </a:r>
          </a:p>
        </p:txBody>
      </p:sp>
    </p:spTree>
    <p:extLst>
      <p:ext uri="{BB962C8B-B14F-4D97-AF65-F5344CB8AC3E}">
        <p14:creationId xmlns:p14="http://schemas.microsoft.com/office/powerpoint/2010/main" val="31051095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10" name="Rectangle 2"/>
          <p:cNvSpPr>
            <a:spLocks noGrp="1" noChangeArrowheads="1"/>
          </p:cNvSpPr>
          <p:nvPr>
            <p:ph type="title"/>
          </p:nvPr>
        </p:nvSpPr>
        <p:spPr/>
        <p:txBody>
          <a:bodyPr/>
          <a:lstStyle/>
          <a:p>
            <a:r>
              <a:rPr lang="en-US" altLang="en-US" dirty="0">
                <a:effectLst>
                  <a:outerShdw blurRad="38100" dist="38100" dir="2700000" algn="tl">
                    <a:srgbClr val="C0C0C0"/>
                  </a:outerShdw>
                </a:effectLst>
              </a:rPr>
              <a:t>Attribute</a:t>
            </a:r>
          </a:p>
        </p:txBody>
      </p:sp>
      <p:sp>
        <p:nvSpPr>
          <p:cNvPr id="6146" name="Rectangle 3"/>
          <p:cNvSpPr>
            <a:spLocks noGrp="1" noChangeArrowheads="1"/>
          </p:cNvSpPr>
          <p:nvPr>
            <p:ph type="body" idx="1"/>
          </p:nvPr>
        </p:nvSpPr>
        <p:spPr>
          <a:xfrm>
            <a:off x="1700790" y="819150"/>
            <a:ext cx="5742419" cy="3172968"/>
          </a:xfrm>
        </p:spPr>
        <p:txBody>
          <a:bodyPr/>
          <a:lstStyle/>
          <a:p>
            <a:r>
              <a:rPr lang="en-US" altLang="en-US" dirty="0"/>
              <a:t>The set of allowed values for each attribute is called the </a:t>
            </a:r>
            <a:r>
              <a:rPr lang="en-US" altLang="en-US" b="1" dirty="0">
                <a:solidFill>
                  <a:srgbClr val="002060"/>
                </a:solidFill>
              </a:rPr>
              <a:t>domain</a:t>
            </a:r>
            <a:r>
              <a:rPr lang="en-US" altLang="en-US" dirty="0">
                <a:solidFill>
                  <a:srgbClr val="002060"/>
                </a:solidFill>
              </a:rPr>
              <a:t> </a:t>
            </a:r>
            <a:r>
              <a:rPr lang="en-US" altLang="en-US" dirty="0"/>
              <a:t>of the attribute</a:t>
            </a:r>
          </a:p>
          <a:p>
            <a:r>
              <a:rPr lang="en-US" altLang="en-US" dirty="0"/>
              <a:t>Attribute values are (normally) required to be </a:t>
            </a:r>
            <a:r>
              <a:rPr lang="en-US" altLang="en-US" b="1" dirty="0">
                <a:solidFill>
                  <a:srgbClr val="002060"/>
                </a:solidFill>
              </a:rPr>
              <a:t>atomic</a:t>
            </a:r>
            <a:r>
              <a:rPr lang="en-US" altLang="en-US" dirty="0"/>
              <a:t>; that is, indivisible</a:t>
            </a:r>
          </a:p>
          <a:p>
            <a:r>
              <a:rPr lang="en-US" altLang="en-US" dirty="0"/>
              <a:t>The special value</a:t>
            </a:r>
            <a:r>
              <a:rPr lang="en-US" altLang="en-US" b="1" dirty="0">
                <a:solidFill>
                  <a:schemeClr val="tx2"/>
                </a:solidFill>
              </a:rPr>
              <a:t> </a:t>
            </a:r>
            <a:r>
              <a:rPr lang="en-US" altLang="en-US" b="1" i="1" dirty="0">
                <a:solidFill>
                  <a:srgbClr val="000000"/>
                </a:solidFill>
              </a:rPr>
              <a:t>null</a:t>
            </a:r>
            <a:r>
              <a:rPr lang="en-US" altLang="en-US" dirty="0"/>
              <a:t>  is a member of every domain. Indicated that the value is “unknown”</a:t>
            </a:r>
          </a:p>
          <a:p>
            <a:r>
              <a:rPr lang="en-US" altLang="en-US" dirty="0"/>
              <a:t>The null value causes complications in the definition of many operations</a:t>
            </a:r>
          </a:p>
        </p:txBody>
      </p:sp>
      <p:sp>
        <p:nvSpPr>
          <p:cNvPr id="4" name="TextBox 3">
            <a:extLst>
              <a:ext uri="{FF2B5EF4-FFF2-40B4-BE49-F238E27FC236}">
                <a16:creationId xmlns:a16="http://schemas.microsoft.com/office/drawing/2014/main" id="{A938BEE0-7DE4-3944-9F5D-1BB266CA126B}"/>
              </a:ext>
            </a:extLst>
          </p:cNvPr>
          <p:cNvSpPr txBox="1"/>
          <p:nvPr/>
        </p:nvSpPr>
        <p:spPr>
          <a:xfrm>
            <a:off x="228600" y="2647950"/>
            <a:ext cx="7494167" cy="1477328"/>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DFF Comments:</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Atomic and use of Null is important?</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I will explain the importance of atomic attributes and null in examples.</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endParaRPr lang="en-US" dirty="0">
              <a:solidFill>
                <a:srgbClr val="FF0000"/>
              </a:solidFill>
            </a:endParaRP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Remember this comment from lecture 2? You will now see one reason why.</a:t>
            </a:r>
          </a:p>
        </p:txBody>
      </p:sp>
    </p:spTree>
    <p:extLst>
      <p:ext uri="{BB962C8B-B14F-4D97-AF65-F5344CB8AC3E}">
        <p14:creationId xmlns:p14="http://schemas.microsoft.com/office/powerpoint/2010/main" val="225127475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800696D-CFD8-0448-925A-AE7BFA35D78A}"/>
              </a:ext>
            </a:extLst>
          </p:cNvPr>
          <p:cNvSpPr>
            <a:spLocks noGrp="1"/>
          </p:cNvSpPr>
          <p:nvPr>
            <p:ph idx="1"/>
          </p:nvPr>
        </p:nvSpPr>
        <p:spPr>
          <a:xfrm>
            <a:off x="154324" y="514350"/>
            <a:ext cx="8913475" cy="4038600"/>
          </a:xfrm>
        </p:spPr>
        <p:txBody>
          <a:bodyPr/>
          <a:lstStyle/>
          <a:p>
            <a:pPr>
              <a:spcBef>
                <a:spcPts val="0"/>
              </a:spcBef>
              <a:spcAft>
                <a:spcPts val="200"/>
              </a:spcAft>
            </a:pPr>
            <a:r>
              <a:rPr lang="en-US" sz="1600" dirty="0"/>
              <a:t>Some of the issues are character encoding/set issues:</a:t>
            </a:r>
          </a:p>
          <a:p>
            <a:pPr lvl="1">
              <a:spcBef>
                <a:spcPts val="0"/>
              </a:spcBef>
              <a:spcAft>
                <a:spcPts val="200"/>
              </a:spcAft>
            </a:pPr>
            <a:r>
              <a:rPr lang="en-US" sz="1400" dirty="0"/>
              <a:t>“In computing, data storage, and data transmission, character encoding is used to represent a repertoire of characters by some kind of encoding system that assigns a number to each character for digital representation.”</a:t>
            </a:r>
            <a:br>
              <a:rPr lang="en-US" sz="1400" dirty="0"/>
            </a:br>
            <a:r>
              <a:rPr lang="en-US" sz="1400" dirty="0"/>
              <a:t>(</a:t>
            </a:r>
            <a:r>
              <a:rPr lang="en-US" sz="1400" dirty="0">
                <a:hlinkClick r:id="rId2"/>
              </a:rPr>
              <a:t>https://en.wikipedia.org/wiki/Character_encoding</a:t>
            </a:r>
            <a:r>
              <a:rPr lang="en-US" sz="1400" dirty="0"/>
              <a:t>)</a:t>
            </a:r>
          </a:p>
          <a:p>
            <a:pPr lvl="1">
              <a:spcBef>
                <a:spcPts val="0"/>
              </a:spcBef>
              <a:spcAft>
                <a:spcPts val="200"/>
              </a:spcAft>
            </a:pPr>
            <a:r>
              <a:rPr lang="en-US" sz="1400" dirty="0"/>
              <a:t>“A character set is a collection of characters that might be used by multiple languages.” (</a:t>
            </a:r>
            <a:r>
              <a:rPr lang="en-US" sz="1400" dirty="0">
                <a:hlinkClick r:id="rId2"/>
              </a:rPr>
              <a:t>https://en.wikipedia.org/wiki/Character_encoding</a:t>
            </a:r>
            <a:r>
              <a:rPr lang="en-US" sz="1400" dirty="0"/>
              <a:t>) </a:t>
            </a:r>
          </a:p>
          <a:p>
            <a:pPr>
              <a:spcBef>
                <a:spcPts val="0"/>
              </a:spcBef>
              <a:spcAft>
                <a:spcPts val="200"/>
              </a:spcAft>
            </a:pPr>
            <a:r>
              <a:rPr lang="en-US" sz="1600" dirty="0"/>
              <a:t>This will be a common issue when dealing with string data that you import to build your database.</a:t>
            </a:r>
          </a:p>
          <a:p>
            <a:pPr>
              <a:spcBef>
                <a:spcPts val="0"/>
              </a:spcBef>
              <a:spcAft>
                <a:spcPts val="200"/>
              </a:spcAft>
            </a:pPr>
            <a:r>
              <a:rPr lang="en-US" sz="1600" dirty="0"/>
              <a:t>This is especially true if the data comes from “data scraping”.  </a:t>
            </a:r>
          </a:p>
          <a:p>
            <a:pPr lvl="1">
              <a:spcBef>
                <a:spcPts val="0"/>
              </a:spcBef>
              <a:spcAft>
                <a:spcPts val="200"/>
              </a:spcAft>
            </a:pPr>
            <a:r>
              <a:rPr lang="en-US" sz="1400" dirty="0"/>
              <a:t>“Data scraping is a technique in which a computer program extracts data from human-readable output coming from another program.”</a:t>
            </a:r>
            <a:br>
              <a:rPr lang="en-US" sz="1400" dirty="0"/>
            </a:br>
            <a:r>
              <a:rPr lang="en-US" sz="1400" dirty="0"/>
              <a:t>(</a:t>
            </a:r>
            <a:r>
              <a:rPr lang="en-US" sz="1400" dirty="0">
                <a:hlinkClick r:id="rId3"/>
              </a:rPr>
              <a:t>https://en.wikipedia.org/wiki/Data_scraping</a:t>
            </a:r>
            <a:r>
              <a:rPr lang="en-US" sz="1400" dirty="0"/>
              <a:t>)</a:t>
            </a:r>
          </a:p>
          <a:p>
            <a:pPr lvl="1">
              <a:spcBef>
                <a:spcPts val="0"/>
              </a:spcBef>
              <a:spcAft>
                <a:spcPts val="200"/>
              </a:spcAft>
            </a:pPr>
            <a:r>
              <a:rPr lang="en-US" sz="1400" dirty="0"/>
              <a:t>There are several types of scraping: screen scraping, web scraping, ... ...</a:t>
            </a:r>
          </a:p>
          <a:p>
            <a:pPr>
              <a:spcBef>
                <a:spcPts val="0"/>
              </a:spcBef>
              <a:spcAft>
                <a:spcPts val="200"/>
              </a:spcAft>
            </a:pPr>
            <a:r>
              <a:rPr lang="en-US" sz="1600" dirty="0"/>
              <a:t>That is what happened here. The data comes from web scraping a wiki page.</a:t>
            </a:r>
            <a:br>
              <a:rPr lang="en-US" sz="1600" dirty="0"/>
            </a:br>
            <a:endParaRPr lang="en-US" sz="1600" dirty="0"/>
          </a:p>
        </p:txBody>
      </p:sp>
      <p:sp>
        <p:nvSpPr>
          <p:cNvPr id="3" name="Title 2">
            <a:extLst>
              <a:ext uri="{FF2B5EF4-FFF2-40B4-BE49-F238E27FC236}">
                <a16:creationId xmlns:a16="http://schemas.microsoft.com/office/drawing/2014/main" id="{B5480037-11E5-FB48-93E4-BA4FED204991}"/>
              </a:ext>
            </a:extLst>
          </p:cNvPr>
          <p:cNvSpPr>
            <a:spLocks noGrp="1"/>
          </p:cNvSpPr>
          <p:nvPr>
            <p:ph type="title"/>
          </p:nvPr>
        </p:nvSpPr>
        <p:spPr/>
        <p:txBody>
          <a:bodyPr/>
          <a:lstStyle/>
          <a:p>
            <a:r>
              <a:rPr lang="en-US" dirty="0"/>
              <a:t>Analysis (I)</a:t>
            </a:r>
          </a:p>
        </p:txBody>
      </p:sp>
      <p:pic>
        <p:nvPicPr>
          <p:cNvPr id="5" name="Picture 4">
            <a:extLst>
              <a:ext uri="{FF2B5EF4-FFF2-40B4-BE49-F238E27FC236}">
                <a16:creationId xmlns:a16="http://schemas.microsoft.com/office/drawing/2014/main" id="{5D00034C-A9D2-9E40-ABCE-07BAAB0FEDE8}"/>
              </a:ext>
            </a:extLst>
          </p:cNvPr>
          <p:cNvPicPr>
            <a:picLocks noChangeAspect="1"/>
          </p:cNvPicPr>
          <p:nvPr/>
        </p:nvPicPr>
        <p:blipFill>
          <a:blip r:embed="rId4"/>
          <a:stretch>
            <a:fillRect/>
          </a:stretch>
        </p:blipFill>
        <p:spPr>
          <a:xfrm>
            <a:off x="124717" y="3943350"/>
            <a:ext cx="8382000" cy="709979"/>
          </a:xfrm>
          <a:prstGeom prst="rect">
            <a:avLst/>
          </a:prstGeom>
        </p:spPr>
      </p:pic>
    </p:spTree>
    <p:extLst>
      <p:ext uri="{BB962C8B-B14F-4D97-AF65-F5344CB8AC3E}">
        <p14:creationId xmlns:p14="http://schemas.microsoft.com/office/powerpoint/2010/main" val="29057231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49482C2-3A93-354C-9656-943A8BBF729C}"/>
              </a:ext>
            </a:extLst>
          </p:cNvPr>
          <p:cNvSpPr>
            <a:spLocks noGrp="1"/>
          </p:cNvSpPr>
          <p:nvPr>
            <p:ph type="title"/>
          </p:nvPr>
        </p:nvSpPr>
        <p:spPr/>
        <p:txBody>
          <a:bodyPr/>
          <a:lstStyle/>
          <a:p>
            <a:r>
              <a:rPr lang="en-US" dirty="0"/>
              <a:t>Character Encodings/Character Sets</a:t>
            </a:r>
          </a:p>
        </p:txBody>
      </p:sp>
      <p:pic>
        <p:nvPicPr>
          <p:cNvPr id="4" name="Picture 3">
            <a:extLst>
              <a:ext uri="{FF2B5EF4-FFF2-40B4-BE49-F238E27FC236}">
                <a16:creationId xmlns:a16="http://schemas.microsoft.com/office/drawing/2014/main" id="{4FCF6C57-EA52-B947-8B55-4CCFFB357733}"/>
              </a:ext>
            </a:extLst>
          </p:cNvPr>
          <p:cNvPicPr>
            <a:picLocks noChangeAspect="1"/>
          </p:cNvPicPr>
          <p:nvPr/>
        </p:nvPicPr>
        <p:blipFill>
          <a:blip r:embed="rId2"/>
          <a:stretch>
            <a:fillRect/>
          </a:stretch>
        </p:blipFill>
        <p:spPr>
          <a:xfrm>
            <a:off x="381000" y="514350"/>
            <a:ext cx="8039217" cy="3962400"/>
          </a:xfrm>
          <a:prstGeom prst="rect">
            <a:avLst/>
          </a:prstGeom>
        </p:spPr>
      </p:pic>
    </p:spTree>
    <p:extLst>
      <p:ext uri="{BB962C8B-B14F-4D97-AF65-F5344CB8AC3E}">
        <p14:creationId xmlns:p14="http://schemas.microsoft.com/office/powerpoint/2010/main" val="68147148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5480037-11E5-FB48-93E4-BA4FED204991}"/>
              </a:ext>
            </a:extLst>
          </p:cNvPr>
          <p:cNvSpPr>
            <a:spLocks noGrp="1"/>
          </p:cNvSpPr>
          <p:nvPr>
            <p:ph type="title"/>
          </p:nvPr>
        </p:nvSpPr>
        <p:spPr/>
        <p:txBody>
          <a:bodyPr/>
          <a:lstStyle/>
          <a:p>
            <a:r>
              <a:rPr lang="en-US" dirty="0"/>
              <a:t>Character Set Usage over Time</a:t>
            </a:r>
          </a:p>
        </p:txBody>
      </p:sp>
      <p:pic>
        <p:nvPicPr>
          <p:cNvPr id="7" name="Picture 6">
            <a:extLst>
              <a:ext uri="{FF2B5EF4-FFF2-40B4-BE49-F238E27FC236}">
                <a16:creationId xmlns:a16="http://schemas.microsoft.com/office/drawing/2014/main" id="{719B5A65-C87B-434C-AD9F-AB67CAEE6719}"/>
              </a:ext>
            </a:extLst>
          </p:cNvPr>
          <p:cNvPicPr>
            <a:picLocks noChangeAspect="1"/>
          </p:cNvPicPr>
          <p:nvPr/>
        </p:nvPicPr>
        <p:blipFill>
          <a:blip r:embed="rId2"/>
          <a:stretch>
            <a:fillRect/>
          </a:stretch>
        </p:blipFill>
        <p:spPr>
          <a:xfrm>
            <a:off x="838200" y="514350"/>
            <a:ext cx="7551879" cy="3757830"/>
          </a:xfrm>
          <a:prstGeom prst="rect">
            <a:avLst/>
          </a:prstGeom>
        </p:spPr>
      </p:pic>
      <p:sp>
        <p:nvSpPr>
          <p:cNvPr id="8" name="Rectangle 7">
            <a:extLst>
              <a:ext uri="{FF2B5EF4-FFF2-40B4-BE49-F238E27FC236}">
                <a16:creationId xmlns:a16="http://schemas.microsoft.com/office/drawing/2014/main" id="{2C3E5F41-5C19-C744-82B0-D9FCD079AF09}"/>
              </a:ext>
            </a:extLst>
          </p:cNvPr>
          <p:cNvSpPr/>
          <p:nvPr/>
        </p:nvSpPr>
        <p:spPr>
          <a:xfrm>
            <a:off x="609600" y="4304916"/>
            <a:ext cx="7315200" cy="369332"/>
          </a:xfrm>
          <a:prstGeom prst="rect">
            <a:avLst/>
          </a:prstGeom>
        </p:spPr>
        <p:txBody>
          <a:bodyPr wrap="square">
            <a:spAutoFit/>
          </a:bodyPr>
          <a:lstStyle/>
          <a:p>
            <a:r>
              <a:rPr lang="en-US" dirty="0"/>
              <a:t>https://www.w3.org/International/questions/</a:t>
            </a:r>
            <a:r>
              <a:rPr lang="en-US" dirty="0" err="1"/>
              <a:t>qa</a:t>
            </a:r>
            <a:r>
              <a:rPr lang="en-US" dirty="0"/>
              <a:t>-who-uses-</a:t>
            </a:r>
            <a:r>
              <a:rPr lang="en-US" dirty="0" err="1"/>
              <a:t>unicode</a:t>
            </a:r>
            <a:endParaRPr lang="en-US" dirty="0"/>
          </a:p>
        </p:txBody>
      </p:sp>
    </p:spTree>
    <p:extLst>
      <p:ext uri="{BB962C8B-B14F-4D97-AF65-F5344CB8AC3E}">
        <p14:creationId xmlns:p14="http://schemas.microsoft.com/office/powerpoint/2010/main" val="95856663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077A99C-297B-884F-AB1B-4A2DCD8D86B9}"/>
              </a:ext>
            </a:extLst>
          </p:cNvPr>
          <p:cNvSpPr>
            <a:spLocks noGrp="1"/>
          </p:cNvSpPr>
          <p:nvPr>
            <p:ph idx="1"/>
          </p:nvPr>
        </p:nvSpPr>
        <p:spPr>
          <a:xfrm>
            <a:off x="152400" y="514350"/>
            <a:ext cx="8915400" cy="4114800"/>
          </a:xfrm>
        </p:spPr>
        <p:txBody>
          <a:bodyPr/>
          <a:lstStyle/>
          <a:p>
            <a:r>
              <a:rPr lang="en-US" sz="1800" dirty="0"/>
              <a:t>Consider </a:t>
            </a:r>
            <a:r>
              <a:rPr lang="en-US" sz="1800" b="1" dirty="0"/>
              <a:t>Job</a:t>
            </a:r>
            <a:r>
              <a:rPr lang="en-US" sz="1800" dirty="0"/>
              <a:t> column entry: “</a:t>
            </a:r>
            <a:r>
              <a:rPr lang="en-US" sz="1800" dirty="0" err="1"/>
              <a:t>Professor†of†Transfiguration</a:t>
            </a:r>
            <a:r>
              <a:rPr lang="en-US" sz="1800" dirty="0"/>
              <a:t>†| Head of Gryffindor”</a:t>
            </a:r>
          </a:p>
          <a:p>
            <a:r>
              <a:rPr lang="en-US" sz="1800" dirty="0"/>
              <a:t>There are two odd characters: “†” and “|”</a:t>
            </a:r>
          </a:p>
          <a:p>
            <a:r>
              <a:rPr lang="en-US" sz="1800" dirty="0"/>
              <a:t>How should I correct/interpret the strings? My interpretation is:</a:t>
            </a:r>
          </a:p>
          <a:p>
            <a:pPr lvl="1"/>
            <a:r>
              <a:rPr lang="en-US" sz="1600" dirty="0"/>
              <a:t>Replace “†” with “ “.</a:t>
            </a:r>
          </a:p>
          <a:p>
            <a:pPr lvl="1"/>
            <a:r>
              <a:rPr lang="en-US" sz="1600" dirty="0"/>
              <a:t>The “|” means that the person has two jobs:</a:t>
            </a:r>
          </a:p>
          <a:p>
            <a:pPr lvl="2"/>
            <a:r>
              <a:rPr lang="en-US" sz="1400" dirty="0"/>
              <a:t>Professor of Transfiguration</a:t>
            </a:r>
          </a:p>
          <a:p>
            <a:pPr lvl="2"/>
            <a:r>
              <a:rPr lang="en-US" sz="1400" dirty="0"/>
              <a:t>Head of Gryffindor</a:t>
            </a:r>
          </a:p>
          <a:p>
            <a:pPr lvl="1"/>
            <a:r>
              <a:rPr lang="en-US" sz="1600" dirty="0"/>
              <a:t>The </a:t>
            </a:r>
            <a:r>
              <a:rPr lang="en-US" sz="1600" b="1" dirty="0"/>
              <a:t>Job</a:t>
            </a:r>
            <a:r>
              <a:rPr lang="en-US" sz="1600" dirty="0"/>
              <a:t> column is a </a:t>
            </a:r>
            <a:r>
              <a:rPr lang="en-US" sz="1600" b="1" dirty="0"/>
              <a:t>multivalued</a:t>
            </a:r>
            <a:r>
              <a:rPr lang="en-US" sz="1600" dirty="0"/>
              <a:t> attribute.</a:t>
            </a:r>
          </a:p>
          <a:p>
            <a:pPr lvl="1"/>
            <a:r>
              <a:rPr lang="en-US" sz="1600" dirty="0"/>
              <a:t>The character “|” indicates that a text string is one string containing multiple values for an attribute.</a:t>
            </a:r>
          </a:p>
          <a:p>
            <a:r>
              <a:rPr lang="en-US" sz="1800" dirty="0"/>
              <a:t>Can I always replace non-|, odd characters with “  “?</a:t>
            </a:r>
          </a:p>
          <a:p>
            <a:pPr lvl="1"/>
            <a:r>
              <a:rPr lang="en-US" sz="1600" dirty="0"/>
              <a:t>‘</a:t>
            </a:r>
            <a:r>
              <a:rPr lang="el-GR" sz="1600" dirty="0"/>
              <a:t>9Ω" </a:t>
            </a:r>
            <a:r>
              <a:rPr lang="en-US" sz="1600" dirty="0"/>
              <a:t>Fir dragon heartstring’ and ‘9º" Chestnut dragon heartstring’ would wind up having an extra space. I want 9”, not 9 “.</a:t>
            </a:r>
          </a:p>
          <a:p>
            <a:pPr lvl="1"/>
            <a:r>
              <a:rPr lang="en-US" sz="1600" dirty="0"/>
              <a:t>The cleanup is getting complicated.</a:t>
            </a:r>
          </a:p>
          <a:p>
            <a:pPr marL="0" indent="0">
              <a:buNone/>
            </a:pPr>
            <a:endParaRPr lang="en-US" sz="1800" dirty="0"/>
          </a:p>
        </p:txBody>
      </p:sp>
      <p:sp>
        <p:nvSpPr>
          <p:cNvPr id="3" name="Title 2">
            <a:extLst>
              <a:ext uri="{FF2B5EF4-FFF2-40B4-BE49-F238E27FC236}">
                <a16:creationId xmlns:a16="http://schemas.microsoft.com/office/drawing/2014/main" id="{2FBBDE0C-C02A-0946-80AB-29E10E2D939E}"/>
              </a:ext>
            </a:extLst>
          </p:cNvPr>
          <p:cNvSpPr>
            <a:spLocks noGrp="1"/>
          </p:cNvSpPr>
          <p:nvPr>
            <p:ph type="title"/>
          </p:nvPr>
        </p:nvSpPr>
        <p:spPr/>
        <p:txBody>
          <a:bodyPr/>
          <a:lstStyle/>
          <a:p>
            <a:r>
              <a:rPr lang="en-US" dirty="0"/>
              <a:t>But, ... ...</a:t>
            </a:r>
          </a:p>
        </p:txBody>
      </p:sp>
    </p:spTree>
    <p:extLst>
      <p:ext uri="{BB962C8B-B14F-4D97-AF65-F5344CB8AC3E}">
        <p14:creationId xmlns:p14="http://schemas.microsoft.com/office/powerpoint/2010/main" val="193026921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DA1CDF9-3459-0A44-8161-3A642F7DC4E5}"/>
              </a:ext>
            </a:extLst>
          </p:cNvPr>
          <p:cNvSpPr>
            <a:spLocks noGrp="1"/>
          </p:cNvSpPr>
          <p:nvPr>
            <p:ph idx="1"/>
          </p:nvPr>
        </p:nvSpPr>
        <p:spPr/>
        <p:txBody>
          <a:bodyPr/>
          <a:lstStyle/>
          <a:p>
            <a:r>
              <a:rPr lang="en-US" sz="1800" dirty="0"/>
              <a:t>In this dataset, I can use a set of rules for data clean up:</a:t>
            </a:r>
          </a:p>
          <a:p>
            <a:pPr lvl="1"/>
            <a:r>
              <a:rPr lang="en-US" sz="1600" dirty="0"/>
              <a:t>Two characters separated by † maps to two characters separated by “ “ (space).</a:t>
            </a:r>
          </a:p>
          <a:p>
            <a:pPr lvl="1"/>
            <a:r>
              <a:rPr lang="en-US" sz="1600" dirty="0"/>
              <a:t>A number and “ separated by an odd character maps the the number and “</a:t>
            </a:r>
          </a:p>
          <a:p>
            <a:pPr lvl="1"/>
            <a:r>
              <a:rPr lang="en-US" sz="1600" dirty="0"/>
              <a:t>Strings of the form s1 | s2 | s3 maps to [s1, s2, s3]</a:t>
            </a:r>
          </a:p>
          <a:p>
            <a:pPr lvl="1"/>
            <a:r>
              <a:rPr lang="en-US" sz="1600" dirty="0"/>
              <a:t>etc.</a:t>
            </a:r>
          </a:p>
          <a:p>
            <a:r>
              <a:rPr lang="en-US" sz="1800" dirty="0"/>
              <a:t>Well, I could write a custom function for each rule,</a:t>
            </a:r>
          </a:p>
          <a:p>
            <a:pPr lvl="1"/>
            <a:r>
              <a:rPr lang="en-US" sz="1600" dirty="0"/>
              <a:t>But what happens when I find I need other rules.</a:t>
            </a:r>
          </a:p>
          <a:p>
            <a:pPr lvl="1"/>
            <a:r>
              <a:rPr lang="en-US" sz="1600" dirty="0"/>
              <a:t>It would be nice if there were some kind of tools that helps.</a:t>
            </a:r>
          </a:p>
          <a:p>
            <a:r>
              <a:rPr lang="en-US" sz="1800" dirty="0"/>
              <a:t>A </a:t>
            </a:r>
            <a:r>
              <a:rPr lang="en-US" sz="1800" b="1" dirty="0"/>
              <a:t>regular expression </a:t>
            </a:r>
            <a:r>
              <a:rPr lang="en-US" sz="1800" dirty="0"/>
              <a:t>is a sequence of characters that define a search pattern. Usually, such patterns are used by string-searching algorithms for "find" or "find and replace" operations on strings, or for input validation. It is a technique developed in theoretical computer science and formal language theory.</a:t>
            </a:r>
            <a:br>
              <a:rPr lang="en-US" sz="1800" dirty="0"/>
            </a:br>
            <a:r>
              <a:rPr lang="en-US" sz="1800" dirty="0"/>
              <a:t>(https://</a:t>
            </a:r>
            <a:r>
              <a:rPr lang="en-US" sz="1800" dirty="0" err="1"/>
              <a:t>en.wikipedia.org</a:t>
            </a:r>
            <a:r>
              <a:rPr lang="en-US" sz="1800" dirty="0"/>
              <a:t>/wiki/</a:t>
            </a:r>
            <a:r>
              <a:rPr lang="en-US" sz="1800" dirty="0" err="1"/>
              <a:t>Regular_expression</a:t>
            </a:r>
            <a:r>
              <a:rPr lang="en-US" sz="1800" dirty="0"/>
              <a:t>)</a:t>
            </a:r>
          </a:p>
        </p:txBody>
      </p:sp>
      <p:sp>
        <p:nvSpPr>
          <p:cNvPr id="3" name="Title 2">
            <a:extLst>
              <a:ext uri="{FF2B5EF4-FFF2-40B4-BE49-F238E27FC236}">
                <a16:creationId xmlns:a16="http://schemas.microsoft.com/office/drawing/2014/main" id="{F4D7C2AC-C40E-CE4C-BCEF-A815956DD19A}"/>
              </a:ext>
            </a:extLst>
          </p:cNvPr>
          <p:cNvSpPr>
            <a:spLocks noGrp="1"/>
          </p:cNvSpPr>
          <p:nvPr>
            <p:ph type="title"/>
          </p:nvPr>
        </p:nvSpPr>
        <p:spPr/>
        <p:txBody>
          <a:bodyPr/>
          <a:lstStyle/>
          <a:p>
            <a:r>
              <a:rPr lang="en-US" dirty="0"/>
              <a:t>The Cleanup is Rule-Based</a:t>
            </a:r>
          </a:p>
        </p:txBody>
      </p:sp>
    </p:spTree>
    <p:extLst>
      <p:ext uri="{BB962C8B-B14F-4D97-AF65-F5344CB8AC3E}">
        <p14:creationId xmlns:p14="http://schemas.microsoft.com/office/powerpoint/2010/main" val="16704849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0A3DE15-E902-8E4D-9729-5E8452AE8E45}"/>
              </a:ext>
            </a:extLst>
          </p:cNvPr>
          <p:cNvSpPr>
            <a:spLocks noGrp="1"/>
          </p:cNvSpPr>
          <p:nvPr>
            <p:ph idx="1"/>
          </p:nvPr>
        </p:nvSpPr>
        <p:spPr/>
        <p:txBody>
          <a:bodyPr/>
          <a:lstStyle/>
          <a:p>
            <a:r>
              <a:rPr lang="en-US" sz="1800" dirty="0"/>
              <a:t>How about strings of the form s1 | s2 | s3 maps to [s1, s2, s3].</a:t>
            </a:r>
            <a:br>
              <a:rPr lang="en-US" sz="1800" dirty="0"/>
            </a:br>
            <a:r>
              <a:rPr lang="en-US" sz="1800" dirty="0"/>
              <a:t>Is this cool?</a:t>
            </a:r>
          </a:p>
          <a:p>
            <a:r>
              <a:rPr lang="en-US" sz="1800" dirty="0"/>
              <a:t>All the data entity sets we have seen have had simple types/value attributes.</a:t>
            </a:r>
            <a:br>
              <a:rPr lang="en-US" sz="1800" dirty="0"/>
            </a:br>
            <a:r>
              <a:rPr lang="en-US" sz="1800" b="1" dirty="0"/>
              <a:t>Depends on the database model, e.g. relational, document, ...</a:t>
            </a:r>
            <a:endParaRPr lang="en-US" sz="1800" dirty="0"/>
          </a:p>
          <a:p>
            <a:endParaRPr lang="en-US" sz="1800" dirty="0"/>
          </a:p>
        </p:txBody>
      </p:sp>
      <p:sp>
        <p:nvSpPr>
          <p:cNvPr id="3" name="Title 2">
            <a:extLst>
              <a:ext uri="{FF2B5EF4-FFF2-40B4-BE49-F238E27FC236}">
                <a16:creationId xmlns:a16="http://schemas.microsoft.com/office/drawing/2014/main" id="{91123189-D100-D349-8D34-4EB5616C755F}"/>
              </a:ext>
            </a:extLst>
          </p:cNvPr>
          <p:cNvSpPr>
            <a:spLocks noGrp="1"/>
          </p:cNvSpPr>
          <p:nvPr>
            <p:ph type="title"/>
          </p:nvPr>
        </p:nvSpPr>
        <p:spPr/>
        <p:txBody>
          <a:bodyPr/>
          <a:lstStyle/>
          <a:p>
            <a:r>
              <a:rPr lang="en-US" dirty="0"/>
              <a:t>Multivalued Attributes</a:t>
            </a:r>
          </a:p>
        </p:txBody>
      </p:sp>
      <p:pic>
        <p:nvPicPr>
          <p:cNvPr id="4" name="Picture 37" descr="1">
            <a:extLst>
              <a:ext uri="{FF2B5EF4-FFF2-40B4-BE49-F238E27FC236}">
                <a16:creationId xmlns:a16="http://schemas.microsoft.com/office/drawing/2014/main" id="{D637CD05-15B5-0A4C-8445-0DD42A7EBA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b="43330"/>
          <a:stretch>
            <a:fillRect/>
          </a:stretch>
        </p:blipFill>
        <p:spPr bwMode="auto">
          <a:xfrm>
            <a:off x="316604" y="1956566"/>
            <a:ext cx="3943732" cy="2672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a:extLst>
              <a:ext uri="{FF2B5EF4-FFF2-40B4-BE49-F238E27FC236}">
                <a16:creationId xmlns:a16="http://schemas.microsoft.com/office/drawing/2014/main" id="{DA512463-112C-9645-B0C5-9A283AFFD27C}"/>
              </a:ext>
            </a:extLst>
          </p:cNvPr>
          <p:cNvPicPr>
            <a:picLocks noChangeAspect="1"/>
          </p:cNvPicPr>
          <p:nvPr/>
        </p:nvPicPr>
        <p:blipFill>
          <a:blip r:embed="rId3"/>
          <a:stretch>
            <a:fillRect/>
          </a:stretch>
        </p:blipFill>
        <p:spPr>
          <a:xfrm>
            <a:off x="4751352" y="1797050"/>
            <a:ext cx="3749231" cy="2832100"/>
          </a:xfrm>
          <a:prstGeom prst="rect">
            <a:avLst/>
          </a:prstGeom>
        </p:spPr>
      </p:pic>
    </p:spTree>
    <p:extLst>
      <p:ext uri="{BB962C8B-B14F-4D97-AF65-F5344CB8AC3E}">
        <p14:creationId xmlns:p14="http://schemas.microsoft.com/office/powerpoint/2010/main" val="419162244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85C6526-CC4A-AB4F-89BC-AAFADCC97739}"/>
              </a:ext>
            </a:extLst>
          </p:cNvPr>
          <p:cNvSpPr>
            <a:spLocks noGrp="1"/>
          </p:cNvSpPr>
          <p:nvPr>
            <p:ph idx="1"/>
          </p:nvPr>
        </p:nvSpPr>
        <p:spPr>
          <a:xfrm>
            <a:off x="152400" y="3943350"/>
            <a:ext cx="8839200" cy="685800"/>
          </a:xfrm>
        </p:spPr>
        <p:txBody>
          <a:bodyPr/>
          <a:lstStyle/>
          <a:p>
            <a:pPr marL="0" indent="0" algn="ctr">
              <a:buNone/>
            </a:pPr>
            <a:r>
              <a:rPr lang="en-US" sz="1800" dirty="0"/>
              <a:t>Database and data science classes </a:t>
            </a:r>
            <a:r>
              <a:rPr lang="en-US" sz="1800" b="1" dirty="0"/>
              <a:t>love to teach the fun stuff</a:t>
            </a:r>
            <a:br>
              <a:rPr lang="en-US" sz="1800" b="1" dirty="0"/>
            </a:br>
            <a:r>
              <a:rPr lang="en-US" sz="1800" dirty="0"/>
              <a:t>queries, data modeling, machine learning,  spooky math, algorithms, ... ...</a:t>
            </a:r>
          </a:p>
          <a:p>
            <a:endParaRPr lang="en-US" sz="1800" dirty="0"/>
          </a:p>
        </p:txBody>
      </p:sp>
      <p:sp>
        <p:nvSpPr>
          <p:cNvPr id="3" name="Title 2">
            <a:extLst>
              <a:ext uri="{FF2B5EF4-FFF2-40B4-BE49-F238E27FC236}">
                <a16:creationId xmlns:a16="http://schemas.microsoft.com/office/drawing/2014/main" id="{8DE019BE-6FAF-0C44-8A0B-7F2A62CA8A92}"/>
              </a:ext>
            </a:extLst>
          </p:cNvPr>
          <p:cNvSpPr>
            <a:spLocks noGrp="1"/>
          </p:cNvSpPr>
          <p:nvPr>
            <p:ph type="title"/>
          </p:nvPr>
        </p:nvSpPr>
        <p:spPr/>
        <p:txBody>
          <a:bodyPr/>
          <a:lstStyle/>
          <a:p>
            <a:r>
              <a:rPr lang="en-US" dirty="0"/>
              <a:t>Data Cleansing</a:t>
            </a:r>
          </a:p>
        </p:txBody>
      </p:sp>
      <p:pic>
        <p:nvPicPr>
          <p:cNvPr id="4" name="Picture 3">
            <a:extLst>
              <a:ext uri="{FF2B5EF4-FFF2-40B4-BE49-F238E27FC236}">
                <a16:creationId xmlns:a16="http://schemas.microsoft.com/office/drawing/2014/main" id="{EE7911E0-A878-B742-9180-10B8346D5B3F}"/>
              </a:ext>
            </a:extLst>
          </p:cNvPr>
          <p:cNvPicPr>
            <a:picLocks noChangeAspect="1"/>
          </p:cNvPicPr>
          <p:nvPr/>
        </p:nvPicPr>
        <p:blipFill>
          <a:blip r:embed="rId2"/>
          <a:stretch>
            <a:fillRect/>
          </a:stretch>
        </p:blipFill>
        <p:spPr>
          <a:xfrm>
            <a:off x="3962400" y="133350"/>
            <a:ext cx="5110748" cy="3413820"/>
          </a:xfrm>
          <a:prstGeom prst="rect">
            <a:avLst/>
          </a:prstGeom>
        </p:spPr>
      </p:pic>
      <p:sp>
        <p:nvSpPr>
          <p:cNvPr id="5" name="Rectangle 4">
            <a:extLst>
              <a:ext uri="{FF2B5EF4-FFF2-40B4-BE49-F238E27FC236}">
                <a16:creationId xmlns:a16="http://schemas.microsoft.com/office/drawing/2014/main" id="{43144824-695F-124A-B01B-4BA8458F5D8B}"/>
              </a:ext>
            </a:extLst>
          </p:cNvPr>
          <p:cNvSpPr/>
          <p:nvPr/>
        </p:nvSpPr>
        <p:spPr>
          <a:xfrm>
            <a:off x="4343400" y="3165955"/>
            <a:ext cx="4191000" cy="338554"/>
          </a:xfrm>
          <a:prstGeom prst="rect">
            <a:avLst/>
          </a:prstGeom>
        </p:spPr>
        <p:txBody>
          <a:bodyPr wrap="square">
            <a:spAutoFit/>
          </a:bodyPr>
          <a:lstStyle/>
          <a:p>
            <a:r>
              <a:rPr lang="en-US" sz="1600" dirty="0">
                <a:solidFill>
                  <a:schemeClr val="bg1"/>
                </a:solidFill>
              </a:rPr>
              <a:t>https://</a:t>
            </a:r>
            <a:r>
              <a:rPr lang="en-US" sz="1600" dirty="0" err="1">
                <a:solidFill>
                  <a:schemeClr val="bg1"/>
                </a:solidFill>
              </a:rPr>
              <a:t>blog.amplitude.com</a:t>
            </a:r>
            <a:r>
              <a:rPr lang="en-US" sz="1600" dirty="0">
                <a:solidFill>
                  <a:schemeClr val="bg1"/>
                </a:solidFill>
              </a:rPr>
              <a:t>/big-data-cleanup</a:t>
            </a:r>
          </a:p>
        </p:txBody>
      </p:sp>
      <p:pic>
        <p:nvPicPr>
          <p:cNvPr id="6" name="Picture 5">
            <a:extLst>
              <a:ext uri="{FF2B5EF4-FFF2-40B4-BE49-F238E27FC236}">
                <a16:creationId xmlns:a16="http://schemas.microsoft.com/office/drawing/2014/main" id="{8FA23CC9-BB12-9C4D-AA8A-31B264271CEF}"/>
              </a:ext>
            </a:extLst>
          </p:cNvPr>
          <p:cNvPicPr>
            <a:picLocks noChangeAspect="1"/>
          </p:cNvPicPr>
          <p:nvPr/>
        </p:nvPicPr>
        <p:blipFill>
          <a:blip r:embed="rId3"/>
          <a:stretch>
            <a:fillRect/>
          </a:stretch>
        </p:blipFill>
        <p:spPr>
          <a:xfrm>
            <a:off x="172570" y="471215"/>
            <a:ext cx="3327175" cy="3213100"/>
          </a:xfrm>
          <a:prstGeom prst="rect">
            <a:avLst/>
          </a:prstGeom>
        </p:spPr>
      </p:pic>
    </p:spTree>
    <p:extLst>
      <p:ext uri="{BB962C8B-B14F-4D97-AF65-F5344CB8AC3E}">
        <p14:creationId xmlns:p14="http://schemas.microsoft.com/office/powerpoint/2010/main" val="409899288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E019BE-6FAF-0C44-8A0B-7F2A62CA8A92}"/>
              </a:ext>
            </a:extLst>
          </p:cNvPr>
          <p:cNvSpPr>
            <a:spLocks noGrp="1"/>
          </p:cNvSpPr>
          <p:nvPr>
            <p:ph type="title"/>
          </p:nvPr>
        </p:nvSpPr>
        <p:spPr/>
        <p:txBody>
          <a:bodyPr/>
          <a:lstStyle/>
          <a:p>
            <a:r>
              <a:rPr lang="en-US" dirty="0"/>
              <a:t>Data Cleansing</a:t>
            </a:r>
          </a:p>
        </p:txBody>
      </p:sp>
      <p:pic>
        <p:nvPicPr>
          <p:cNvPr id="7" name="Picture 6">
            <a:extLst>
              <a:ext uri="{FF2B5EF4-FFF2-40B4-BE49-F238E27FC236}">
                <a16:creationId xmlns:a16="http://schemas.microsoft.com/office/drawing/2014/main" id="{06566A9D-EE68-A445-A356-3D3ADC83C944}"/>
              </a:ext>
            </a:extLst>
          </p:cNvPr>
          <p:cNvPicPr>
            <a:picLocks noChangeAspect="1"/>
          </p:cNvPicPr>
          <p:nvPr/>
        </p:nvPicPr>
        <p:blipFill>
          <a:blip r:embed="rId2"/>
          <a:stretch>
            <a:fillRect/>
          </a:stretch>
        </p:blipFill>
        <p:spPr>
          <a:xfrm>
            <a:off x="76200" y="514350"/>
            <a:ext cx="3728266" cy="3547543"/>
          </a:xfrm>
          <a:prstGeom prst="rect">
            <a:avLst/>
          </a:prstGeom>
        </p:spPr>
      </p:pic>
      <p:sp>
        <p:nvSpPr>
          <p:cNvPr id="8" name="TextBox 7">
            <a:extLst>
              <a:ext uri="{FF2B5EF4-FFF2-40B4-BE49-F238E27FC236}">
                <a16:creationId xmlns:a16="http://schemas.microsoft.com/office/drawing/2014/main" id="{B1A94F9B-F409-504E-BC8F-A162C9C3816D}"/>
              </a:ext>
            </a:extLst>
          </p:cNvPr>
          <p:cNvSpPr txBox="1"/>
          <p:nvPr/>
        </p:nvSpPr>
        <p:spPr>
          <a:xfrm>
            <a:off x="1941406" y="558387"/>
            <a:ext cx="1286121" cy="523220"/>
          </a:xfrm>
          <a:prstGeom prst="rect">
            <a:avLst/>
          </a:prstGeom>
          <a:noFill/>
        </p:spPr>
        <p:txBody>
          <a:bodyPr wrap="none" rtlCol="0">
            <a:spAutoFit/>
          </a:bodyPr>
          <a:lstStyle/>
          <a:p>
            <a:pPr algn="ctr"/>
            <a:r>
              <a:rPr lang="en-US" sz="1400" dirty="0">
                <a:solidFill>
                  <a:srgbClr val="FF0000"/>
                </a:solidFill>
              </a:rPr>
              <a:t>Recommended</a:t>
            </a:r>
            <a:br>
              <a:rPr lang="en-US" sz="1400" dirty="0">
                <a:solidFill>
                  <a:srgbClr val="FF0000"/>
                </a:solidFill>
              </a:rPr>
            </a:br>
            <a:r>
              <a:rPr lang="en-US" sz="1400" dirty="0">
                <a:solidFill>
                  <a:srgbClr val="FF0000"/>
                </a:solidFill>
              </a:rPr>
              <a:t>Syllabus</a:t>
            </a:r>
          </a:p>
        </p:txBody>
      </p:sp>
      <p:pic>
        <p:nvPicPr>
          <p:cNvPr id="9" name="Picture 8">
            <a:extLst>
              <a:ext uri="{FF2B5EF4-FFF2-40B4-BE49-F238E27FC236}">
                <a16:creationId xmlns:a16="http://schemas.microsoft.com/office/drawing/2014/main" id="{24652E1F-620C-134A-9FCA-30A65AC32B2C}"/>
              </a:ext>
            </a:extLst>
          </p:cNvPr>
          <p:cNvPicPr>
            <a:picLocks noChangeAspect="1"/>
          </p:cNvPicPr>
          <p:nvPr/>
        </p:nvPicPr>
        <p:blipFill>
          <a:blip r:embed="rId3"/>
          <a:stretch>
            <a:fillRect/>
          </a:stretch>
        </p:blipFill>
        <p:spPr>
          <a:xfrm>
            <a:off x="4016921" y="57150"/>
            <a:ext cx="5110748" cy="3413820"/>
          </a:xfrm>
          <a:prstGeom prst="rect">
            <a:avLst/>
          </a:prstGeom>
        </p:spPr>
      </p:pic>
      <p:pic>
        <p:nvPicPr>
          <p:cNvPr id="10" name="Picture 9">
            <a:extLst>
              <a:ext uri="{FF2B5EF4-FFF2-40B4-BE49-F238E27FC236}">
                <a16:creationId xmlns:a16="http://schemas.microsoft.com/office/drawing/2014/main" id="{E147ECB8-17ED-954D-A417-864BAD5CACBB}"/>
              </a:ext>
            </a:extLst>
          </p:cNvPr>
          <p:cNvPicPr>
            <a:picLocks noChangeAspect="1"/>
          </p:cNvPicPr>
          <p:nvPr/>
        </p:nvPicPr>
        <p:blipFill>
          <a:blip r:embed="rId4"/>
          <a:stretch>
            <a:fillRect/>
          </a:stretch>
        </p:blipFill>
        <p:spPr>
          <a:xfrm>
            <a:off x="3378419" y="2136953"/>
            <a:ext cx="2387162" cy="2492197"/>
          </a:xfrm>
          <a:prstGeom prst="rect">
            <a:avLst/>
          </a:prstGeom>
          <a:ln w="57150">
            <a:solidFill>
              <a:srgbClr val="FF0000"/>
            </a:solidFill>
          </a:ln>
        </p:spPr>
      </p:pic>
      <p:cxnSp>
        <p:nvCxnSpPr>
          <p:cNvPr id="12" name="Straight Connector 11">
            <a:extLst>
              <a:ext uri="{FF2B5EF4-FFF2-40B4-BE49-F238E27FC236}">
                <a16:creationId xmlns:a16="http://schemas.microsoft.com/office/drawing/2014/main" id="{3E392A6F-43E3-494C-91C7-3E3E9EA7AE6B}"/>
              </a:ext>
            </a:extLst>
          </p:cNvPr>
          <p:cNvCxnSpPr/>
          <p:nvPr/>
        </p:nvCxnSpPr>
        <p:spPr>
          <a:xfrm>
            <a:off x="609600" y="3470970"/>
            <a:ext cx="2209800"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120392FD-D792-3440-BAAD-BDCAB7E77445}"/>
              </a:ext>
            </a:extLst>
          </p:cNvPr>
          <p:cNvSpPr txBox="1"/>
          <p:nvPr/>
        </p:nvSpPr>
        <p:spPr>
          <a:xfrm>
            <a:off x="5867400" y="3537929"/>
            <a:ext cx="2723118" cy="830997"/>
          </a:xfrm>
          <a:prstGeom prst="rect">
            <a:avLst/>
          </a:prstGeom>
          <a:noFill/>
        </p:spPr>
        <p:txBody>
          <a:bodyPr wrap="none" rtlCol="0">
            <a:spAutoFit/>
          </a:bodyPr>
          <a:lstStyle/>
          <a:p>
            <a:r>
              <a:rPr lang="en-US" sz="1600" dirty="0">
                <a:solidFill>
                  <a:srgbClr val="FF0000"/>
                </a:solidFill>
              </a:rPr>
              <a:t>I place more emphasis on data</a:t>
            </a:r>
            <a:br>
              <a:rPr lang="en-US" sz="1600" dirty="0">
                <a:solidFill>
                  <a:srgbClr val="FF0000"/>
                </a:solidFill>
              </a:rPr>
            </a:br>
            <a:r>
              <a:rPr lang="en-US" sz="1600" dirty="0">
                <a:solidFill>
                  <a:srgbClr val="FF0000"/>
                </a:solidFill>
              </a:rPr>
              <a:t>cleansing and refactoring than</a:t>
            </a:r>
            <a:br>
              <a:rPr lang="en-US" sz="1600" dirty="0">
                <a:solidFill>
                  <a:srgbClr val="FF0000"/>
                </a:solidFill>
              </a:rPr>
            </a:br>
            <a:r>
              <a:rPr lang="en-US" sz="1600" dirty="0">
                <a:solidFill>
                  <a:srgbClr val="FF0000"/>
                </a:solidFill>
              </a:rPr>
              <a:t>other sections of W4111.</a:t>
            </a:r>
          </a:p>
        </p:txBody>
      </p:sp>
    </p:spTree>
    <p:extLst>
      <p:ext uri="{BB962C8B-B14F-4D97-AF65-F5344CB8AC3E}">
        <p14:creationId xmlns:p14="http://schemas.microsoft.com/office/powerpoint/2010/main" val="349721533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3B9745F-0B8D-0846-9743-5E4F57AD7616}"/>
              </a:ext>
            </a:extLst>
          </p:cNvPr>
          <p:cNvSpPr>
            <a:spLocks noGrp="1"/>
          </p:cNvSpPr>
          <p:nvPr>
            <p:ph idx="1"/>
          </p:nvPr>
        </p:nvSpPr>
        <p:spPr>
          <a:xfrm>
            <a:off x="152400" y="3194725"/>
            <a:ext cx="8839200" cy="1434425"/>
          </a:xfrm>
        </p:spPr>
        <p:txBody>
          <a:bodyPr/>
          <a:lstStyle/>
          <a:p>
            <a:r>
              <a:rPr lang="en-US" dirty="0"/>
              <a:t>We are starting the semester with the </a:t>
            </a:r>
            <a:r>
              <a:rPr lang="en-US" i="1" dirty="0"/>
              <a:t>relational </a:t>
            </a:r>
            <a:r>
              <a:rPr lang="en-US" i="1" dirty="0" err="1"/>
              <a:t>datamodel</a:t>
            </a:r>
            <a:r>
              <a:rPr lang="en-US" i="1" dirty="0"/>
              <a:t>/databases.</a:t>
            </a:r>
          </a:p>
          <a:p>
            <a:r>
              <a:rPr lang="en-US" dirty="0"/>
              <a:t>Before we get too far in our data janitor work,</a:t>
            </a:r>
            <a:br>
              <a:rPr lang="en-US" dirty="0"/>
            </a:br>
            <a:r>
              <a:rPr lang="en-US" dirty="0"/>
              <a:t>we should understand the relational model a little more.</a:t>
            </a:r>
          </a:p>
        </p:txBody>
      </p:sp>
      <p:sp>
        <p:nvSpPr>
          <p:cNvPr id="3" name="Title 2">
            <a:extLst>
              <a:ext uri="{FF2B5EF4-FFF2-40B4-BE49-F238E27FC236}">
                <a16:creationId xmlns:a16="http://schemas.microsoft.com/office/drawing/2014/main" id="{ED856812-AFFC-EF49-9CB8-7EF01428C48E}"/>
              </a:ext>
            </a:extLst>
          </p:cNvPr>
          <p:cNvSpPr>
            <a:spLocks noGrp="1"/>
          </p:cNvSpPr>
          <p:nvPr>
            <p:ph type="title"/>
          </p:nvPr>
        </p:nvSpPr>
        <p:spPr/>
        <p:txBody>
          <a:bodyPr/>
          <a:lstStyle/>
          <a:p>
            <a:r>
              <a:rPr lang="en-US" dirty="0"/>
              <a:t>Next Steps in the Plan</a:t>
            </a:r>
          </a:p>
        </p:txBody>
      </p:sp>
      <p:pic>
        <p:nvPicPr>
          <p:cNvPr id="4" name="Picture 3">
            <a:extLst>
              <a:ext uri="{FF2B5EF4-FFF2-40B4-BE49-F238E27FC236}">
                <a16:creationId xmlns:a16="http://schemas.microsoft.com/office/drawing/2014/main" id="{1614554B-F1E6-694D-8B55-ABC585528A85}"/>
              </a:ext>
            </a:extLst>
          </p:cNvPr>
          <p:cNvPicPr>
            <a:picLocks noChangeAspect="1"/>
          </p:cNvPicPr>
          <p:nvPr/>
        </p:nvPicPr>
        <p:blipFill>
          <a:blip r:embed="rId2"/>
          <a:stretch>
            <a:fillRect/>
          </a:stretch>
        </p:blipFill>
        <p:spPr>
          <a:xfrm>
            <a:off x="76200" y="796367"/>
            <a:ext cx="2495811" cy="2072530"/>
          </a:xfrm>
          <a:prstGeom prst="rect">
            <a:avLst/>
          </a:prstGeom>
          <a:ln>
            <a:solidFill>
              <a:schemeClr val="tx1"/>
            </a:solidFill>
          </a:ln>
        </p:spPr>
      </p:pic>
      <p:pic>
        <p:nvPicPr>
          <p:cNvPr id="5" name="Picture 4">
            <a:extLst>
              <a:ext uri="{FF2B5EF4-FFF2-40B4-BE49-F238E27FC236}">
                <a16:creationId xmlns:a16="http://schemas.microsoft.com/office/drawing/2014/main" id="{09691292-1027-6D4F-81B3-1B8896C4E12B}"/>
              </a:ext>
            </a:extLst>
          </p:cNvPr>
          <p:cNvPicPr>
            <a:picLocks noChangeAspect="1"/>
          </p:cNvPicPr>
          <p:nvPr/>
        </p:nvPicPr>
        <p:blipFill>
          <a:blip r:embed="rId3"/>
          <a:stretch>
            <a:fillRect/>
          </a:stretch>
        </p:blipFill>
        <p:spPr>
          <a:xfrm>
            <a:off x="3200400" y="895349"/>
            <a:ext cx="1941118" cy="1874565"/>
          </a:xfrm>
          <a:prstGeom prst="rect">
            <a:avLst/>
          </a:prstGeom>
        </p:spPr>
      </p:pic>
      <p:pic>
        <p:nvPicPr>
          <p:cNvPr id="6" name="Picture 5">
            <a:extLst>
              <a:ext uri="{FF2B5EF4-FFF2-40B4-BE49-F238E27FC236}">
                <a16:creationId xmlns:a16="http://schemas.microsoft.com/office/drawing/2014/main" id="{EB432625-E7AA-F349-A652-2629C44C3B7A}"/>
              </a:ext>
            </a:extLst>
          </p:cNvPr>
          <p:cNvPicPr>
            <a:picLocks noChangeAspect="1"/>
          </p:cNvPicPr>
          <p:nvPr/>
        </p:nvPicPr>
        <p:blipFill>
          <a:blip r:embed="rId4"/>
          <a:stretch>
            <a:fillRect/>
          </a:stretch>
        </p:blipFill>
        <p:spPr>
          <a:xfrm>
            <a:off x="5690004" y="616576"/>
            <a:ext cx="3377796" cy="2266950"/>
          </a:xfrm>
          <a:prstGeom prst="rect">
            <a:avLst/>
          </a:prstGeom>
        </p:spPr>
      </p:pic>
      <p:sp>
        <p:nvSpPr>
          <p:cNvPr id="7" name="Right Arrow 6">
            <a:extLst>
              <a:ext uri="{FF2B5EF4-FFF2-40B4-BE49-F238E27FC236}">
                <a16:creationId xmlns:a16="http://schemas.microsoft.com/office/drawing/2014/main" id="{02E56FC8-5BF3-E345-823D-974A8CFF5922}"/>
              </a:ext>
            </a:extLst>
          </p:cNvPr>
          <p:cNvSpPr/>
          <p:nvPr/>
        </p:nvSpPr>
        <p:spPr>
          <a:xfrm>
            <a:off x="2629164" y="1676935"/>
            <a:ext cx="533400" cy="364499"/>
          </a:xfrm>
          <a:prstGeom prst="rightArrow">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ight Arrow 7">
            <a:extLst>
              <a:ext uri="{FF2B5EF4-FFF2-40B4-BE49-F238E27FC236}">
                <a16:creationId xmlns:a16="http://schemas.microsoft.com/office/drawing/2014/main" id="{E1F9D5D5-213A-4C46-AC5C-4C34C9EF309D}"/>
              </a:ext>
            </a:extLst>
          </p:cNvPr>
          <p:cNvSpPr/>
          <p:nvPr/>
        </p:nvSpPr>
        <p:spPr>
          <a:xfrm>
            <a:off x="5214906" y="1676935"/>
            <a:ext cx="533400" cy="364499"/>
          </a:xfrm>
          <a:prstGeom prst="rightArrow">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8C671239-137E-4640-A672-B964100FF6F8}"/>
              </a:ext>
            </a:extLst>
          </p:cNvPr>
          <p:cNvSpPr txBox="1"/>
          <p:nvPr/>
        </p:nvSpPr>
        <p:spPr>
          <a:xfrm>
            <a:off x="667675" y="485168"/>
            <a:ext cx="1312860" cy="369332"/>
          </a:xfrm>
          <a:prstGeom prst="rect">
            <a:avLst/>
          </a:prstGeom>
          <a:noFill/>
        </p:spPr>
        <p:txBody>
          <a:bodyPr wrap="none" rtlCol="0">
            <a:spAutoFit/>
          </a:bodyPr>
          <a:lstStyle/>
          <a:p>
            <a:r>
              <a:rPr lang="en-US" dirty="0"/>
              <a:t>Source Data</a:t>
            </a:r>
          </a:p>
        </p:txBody>
      </p:sp>
      <p:sp>
        <p:nvSpPr>
          <p:cNvPr id="10" name="TextBox 9">
            <a:extLst>
              <a:ext uri="{FF2B5EF4-FFF2-40B4-BE49-F238E27FC236}">
                <a16:creationId xmlns:a16="http://schemas.microsoft.com/office/drawing/2014/main" id="{A55E735D-6620-BE4F-A09C-9C2264D0A1CF}"/>
              </a:ext>
            </a:extLst>
          </p:cNvPr>
          <p:cNvSpPr txBox="1"/>
          <p:nvPr/>
        </p:nvSpPr>
        <p:spPr>
          <a:xfrm>
            <a:off x="6172200" y="498580"/>
            <a:ext cx="1608261" cy="369332"/>
          </a:xfrm>
          <a:prstGeom prst="rect">
            <a:avLst/>
          </a:prstGeom>
          <a:noFill/>
        </p:spPr>
        <p:txBody>
          <a:bodyPr wrap="none" rtlCol="0">
            <a:spAutoFit/>
          </a:bodyPr>
          <a:lstStyle/>
          <a:p>
            <a:r>
              <a:rPr lang="en-US" dirty="0"/>
              <a:t>Relational Data</a:t>
            </a:r>
          </a:p>
        </p:txBody>
      </p:sp>
    </p:spTree>
    <p:extLst>
      <p:ext uri="{BB962C8B-B14F-4D97-AF65-F5344CB8AC3E}">
        <p14:creationId xmlns:p14="http://schemas.microsoft.com/office/powerpoint/2010/main" val="162802159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25120B58-78B3-9A4B-9242-792CC18663EE}"/>
              </a:ext>
            </a:extLst>
          </p:cNvPr>
          <p:cNvSpPr>
            <a:spLocks noGrp="1"/>
          </p:cNvSpPr>
          <p:nvPr>
            <p:ph idx="1"/>
          </p:nvPr>
        </p:nvSpPr>
        <p:spPr/>
        <p:txBody>
          <a:bodyPr/>
          <a:lstStyle/>
          <a:p>
            <a:r>
              <a:rPr lang="en-US" sz="1600" dirty="0"/>
              <a:t>What are these regular expressions </a:t>
            </a:r>
            <a:r>
              <a:rPr lang="en-US" sz="1600" dirty="0" err="1"/>
              <a:t>whereout</a:t>
            </a:r>
            <a:r>
              <a:rPr lang="en-US" sz="1600" dirty="0"/>
              <a:t> you speak?</a:t>
            </a:r>
          </a:p>
          <a:p>
            <a:r>
              <a:rPr lang="en-US" sz="1600" dirty="0"/>
              <a:t>Many environments come with regular expressions functions for searching and transforming strings.</a:t>
            </a:r>
          </a:p>
          <a:p>
            <a:pPr lvl="1"/>
            <a:r>
              <a:rPr lang="en-US" sz="1400" dirty="0"/>
              <a:t>Python: Lib/</a:t>
            </a:r>
            <a:r>
              <a:rPr lang="en-US" sz="1400" dirty="0" err="1"/>
              <a:t>re.py</a:t>
            </a:r>
            <a:r>
              <a:rPr lang="en-US" sz="1400" dirty="0"/>
              <a:t> (</a:t>
            </a:r>
            <a:r>
              <a:rPr lang="en-US" sz="1400" dirty="0">
                <a:hlinkClick r:id="rId2"/>
              </a:rPr>
              <a:t>https://docs.python.org/3/library/re.html</a:t>
            </a:r>
            <a:r>
              <a:rPr lang="en-US" sz="1400" dirty="0"/>
              <a:t>) </a:t>
            </a:r>
          </a:p>
          <a:p>
            <a:pPr lvl="1"/>
            <a:r>
              <a:rPr lang="en-US" sz="1400" dirty="0"/>
              <a:t>Java: </a:t>
            </a:r>
            <a:r>
              <a:rPr lang="en-US" sz="1400" dirty="0" err="1"/>
              <a:t>java.util.regex</a:t>
            </a:r>
            <a:r>
              <a:rPr lang="en-US" sz="1400" dirty="0"/>
              <a:t> (</a:t>
            </a:r>
            <a:r>
              <a:rPr lang="en-US" sz="1400" dirty="0">
                <a:hlinkClick r:id="rId3"/>
              </a:rPr>
              <a:t>https://www.w3schools.com/java/java_regex.asp</a:t>
            </a:r>
            <a:r>
              <a:rPr lang="en-US" sz="1400" dirty="0"/>
              <a:t>)</a:t>
            </a:r>
          </a:p>
          <a:p>
            <a:pPr lvl="1"/>
            <a:r>
              <a:rPr lang="en-US" sz="1400" dirty="0"/>
              <a:t>"SNOBOL ("</a:t>
            </a:r>
            <a:r>
              <a:rPr lang="en-US" sz="1400" dirty="0" err="1"/>
              <a:t>StriNg</a:t>
            </a:r>
            <a:r>
              <a:rPr lang="en-US" sz="1400" dirty="0"/>
              <a:t> Oriented and </a:t>
            </a:r>
            <a:r>
              <a:rPr lang="en-US" sz="1400" dirty="0" err="1"/>
              <a:t>symBOlic</a:t>
            </a:r>
            <a:r>
              <a:rPr lang="en-US" sz="1400" dirty="0"/>
              <a:t> Language") is a series of programming languages ... ... having patterns as a first-class data type.”</a:t>
            </a:r>
            <a:br>
              <a:rPr lang="en-US" sz="1400" dirty="0"/>
            </a:br>
            <a:r>
              <a:rPr lang="en-US" sz="1400" dirty="0"/>
              <a:t>(</a:t>
            </a:r>
            <a:r>
              <a:rPr lang="en-US" sz="1400" dirty="0">
                <a:hlinkClick r:id="rId4"/>
              </a:rPr>
              <a:t>https://en.wikipedia.org/wiki/SNOBOL</a:t>
            </a:r>
            <a:r>
              <a:rPr lang="en-US" sz="1400" dirty="0"/>
              <a:t>)</a:t>
            </a:r>
          </a:p>
          <a:p>
            <a:pPr lvl="1"/>
            <a:r>
              <a:rPr lang="en-US" sz="1400" dirty="0"/>
              <a:t>Most SQL databases have some from of regular</a:t>
            </a:r>
            <a:br>
              <a:rPr lang="en-US" sz="1400" dirty="0"/>
            </a:br>
            <a:r>
              <a:rPr lang="en-US" sz="1400" dirty="0"/>
              <a:t>expression library, but the libraries differ from</a:t>
            </a:r>
            <a:br>
              <a:rPr lang="en-US" sz="1400" dirty="0"/>
            </a:br>
            <a:r>
              <a:rPr lang="en-US" sz="1400" dirty="0"/>
              <a:t>product to product.</a:t>
            </a:r>
          </a:p>
        </p:txBody>
      </p:sp>
      <p:sp>
        <p:nvSpPr>
          <p:cNvPr id="5" name="Title 4">
            <a:extLst>
              <a:ext uri="{FF2B5EF4-FFF2-40B4-BE49-F238E27FC236}">
                <a16:creationId xmlns:a16="http://schemas.microsoft.com/office/drawing/2014/main" id="{9F4DC0DC-77EA-AD47-B00A-C7F85AC64965}"/>
              </a:ext>
            </a:extLst>
          </p:cNvPr>
          <p:cNvSpPr>
            <a:spLocks noGrp="1"/>
          </p:cNvSpPr>
          <p:nvPr>
            <p:ph type="title"/>
          </p:nvPr>
        </p:nvSpPr>
        <p:spPr/>
        <p:txBody>
          <a:bodyPr/>
          <a:lstStyle/>
          <a:p>
            <a:r>
              <a:rPr lang="en-US" dirty="0"/>
              <a:t>But, Before We Leave ... ...</a:t>
            </a:r>
          </a:p>
        </p:txBody>
      </p:sp>
      <p:pic>
        <p:nvPicPr>
          <p:cNvPr id="7" name="Picture 6">
            <a:extLst>
              <a:ext uri="{FF2B5EF4-FFF2-40B4-BE49-F238E27FC236}">
                <a16:creationId xmlns:a16="http://schemas.microsoft.com/office/drawing/2014/main" id="{E4C43302-288B-2244-BCC2-D38C605FDDDA}"/>
              </a:ext>
            </a:extLst>
          </p:cNvPr>
          <p:cNvPicPr>
            <a:picLocks noChangeAspect="1"/>
          </p:cNvPicPr>
          <p:nvPr/>
        </p:nvPicPr>
        <p:blipFill>
          <a:blip r:embed="rId5"/>
          <a:stretch>
            <a:fillRect/>
          </a:stretch>
        </p:blipFill>
        <p:spPr>
          <a:xfrm>
            <a:off x="4800600" y="1897879"/>
            <a:ext cx="3949521" cy="1939601"/>
          </a:xfrm>
          <a:prstGeom prst="rect">
            <a:avLst/>
          </a:prstGeom>
        </p:spPr>
      </p:pic>
      <p:pic>
        <p:nvPicPr>
          <p:cNvPr id="8" name="Picture 7">
            <a:extLst>
              <a:ext uri="{FF2B5EF4-FFF2-40B4-BE49-F238E27FC236}">
                <a16:creationId xmlns:a16="http://schemas.microsoft.com/office/drawing/2014/main" id="{B1E99AF2-A688-1B47-B24F-070F5BDDD762}"/>
              </a:ext>
            </a:extLst>
          </p:cNvPr>
          <p:cNvPicPr>
            <a:picLocks noChangeAspect="1"/>
          </p:cNvPicPr>
          <p:nvPr/>
        </p:nvPicPr>
        <p:blipFill>
          <a:blip r:embed="rId6"/>
          <a:stretch>
            <a:fillRect/>
          </a:stretch>
        </p:blipFill>
        <p:spPr>
          <a:xfrm>
            <a:off x="1678225" y="3877726"/>
            <a:ext cx="3839604" cy="791670"/>
          </a:xfrm>
          <a:prstGeom prst="rect">
            <a:avLst/>
          </a:prstGeom>
        </p:spPr>
      </p:pic>
      <p:pic>
        <p:nvPicPr>
          <p:cNvPr id="9" name="Picture 8">
            <a:extLst>
              <a:ext uri="{FF2B5EF4-FFF2-40B4-BE49-F238E27FC236}">
                <a16:creationId xmlns:a16="http://schemas.microsoft.com/office/drawing/2014/main" id="{498F1CB8-DDAE-8F4F-81EA-1832909CC418}"/>
              </a:ext>
            </a:extLst>
          </p:cNvPr>
          <p:cNvPicPr>
            <a:picLocks noChangeAspect="1"/>
          </p:cNvPicPr>
          <p:nvPr/>
        </p:nvPicPr>
        <p:blipFill>
          <a:blip r:embed="rId7"/>
          <a:stretch>
            <a:fillRect/>
          </a:stretch>
        </p:blipFill>
        <p:spPr>
          <a:xfrm>
            <a:off x="178158" y="3296723"/>
            <a:ext cx="1346539" cy="1352550"/>
          </a:xfrm>
          <a:prstGeom prst="rect">
            <a:avLst/>
          </a:prstGeom>
        </p:spPr>
      </p:pic>
      <p:sp>
        <p:nvSpPr>
          <p:cNvPr id="10" name="TextBox 9">
            <a:extLst>
              <a:ext uri="{FF2B5EF4-FFF2-40B4-BE49-F238E27FC236}">
                <a16:creationId xmlns:a16="http://schemas.microsoft.com/office/drawing/2014/main" id="{2358C60A-654D-AF4B-BFB8-D56DC1E8F4BE}"/>
              </a:ext>
            </a:extLst>
          </p:cNvPr>
          <p:cNvSpPr txBox="1"/>
          <p:nvPr/>
        </p:nvSpPr>
        <p:spPr>
          <a:xfrm>
            <a:off x="2395454" y="3092698"/>
            <a:ext cx="2405146" cy="738664"/>
          </a:xfrm>
          <a:prstGeom prst="rect">
            <a:avLst/>
          </a:prstGeom>
          <a:noFill/>
        </p:spPr>
        <p:txBody>
          <a:bodyPr wrap="none" rtlCol="0">
            <a:spAutoFit/>
          </a:bodyPr>
          <a:lstStyle/>
          <a:p>
            <a:pPr marL="285750" indent="-285750">
              <a:buFont typeface="Arial" panose="020B0604020202020204" pitchFamily="34" charset="0"/>
              <a:buChar char="•"/>
            </a:pPr>
            <a:r>
              <a:rPr lang="en-US" sz="1400" dirty="0"/>
              <a:t>This was FYI.</a:t>
            </a:r>
          </a:p>
          <a:p>
            <a:pPr marL="285750" indent="-285750">
              <a:buFont typeface="Arial" panose="020B0604020202020204" pitchFamily="34" charset="0"/>
              <a:buChar char="•"/>
            </a:pPr>
            <a:r>
              <a:rPr lang="en-US" sz="1400" dirty="0"/>
              <a:t>Not a core part of W4111.</a:t>
            </a:r>
          </a:p>
          <a:p>
            <a:pPr marL="285750" indent="-285750">
              <a:buFont typeface="Arial" panose="020B0604020202020204" pitchFamily="34" charset="0"/>
              <a:buChar char="•"/>
            </a:pPr>
            <a:r>
              <a:rPr lang="en-US" sz="1400" dirty="0"/>
              <a:t>We will play with it a little.</a:t>
            </a:r>
          </a:p>
        </p:txBody>
      </p:sp>
    </p:spTree>
    <p:extLst>
      <p:ext uri="{BB962C8B-B14F-4D97-AF65-F5344CB8AC3E}">
        <p14:creationId xmlns:p14="http://schemas.microsoft.com/office/powerpoint/2010/main" val="18162962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2066"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Complex Attributes</a:t>
            </a:r>
          </a:p>
        </p:txBody>
      </p:sp>
      <p:sp>
        <p:nvSpPr>
          <p:cNvPr id="24579" name="Rectangle 3"/>
          <p:cNvSpPr>
            <a:spLocks noGrp="1" noChangeArrowheads="1"/>
          </p:cNvSpPr>
          <p:nvPr>
            <p:ph type="body" idx="1"/>
          </p:nvPr>
        </p:nvSpPr>
        <p:spPr>
          <a:xfrm>
            <a:off x="1719263" y="872728"/>
            <a:ext cx="5815394" cy="2501408"/>
          </a:xfrm>
        </p:spPr>
        <p:txBody>
          <a:bodyPr/>
          <a:lstStyle/>
          <a:p>
            <a:r>
              <a:rPr lang="en-US" altLang="en-US" dirty="0"/>
              <a:t>Attribute types:</a:t>
            </a:r>
          </a:p>
          <a:p>
            <a:pPr lvl="1"/>
            <a:r>
              <a:rPr lang="en-US" altLang="en-US" b="1" dirty="0">
                <a:solidFill>
                  <a:srgbClr val="002060"/>
                </a:solidFill>
                <a:ea typeface="ＭＳ Ｐゴシック" panose="020B0600070205080204" pitchFamily="34" charset="-128"/>
              </a:rPr>
              <a:t>Simple</a:t>
            </a:r>
            <a:r>
              <a:rPr lang="en-US" altLang="en-US" dirty="0">
                <a:ea typeface="ＭＳ Ｐゴシック" panose="020B0600070205080204" pitchFamily="34" charset="-128"/>
              </a:rPr>
              <a:t> and </a:t>
            </a:r>
            <a:r>
              <a:rPr lang="en-US" altLang="en-US" b="1" dirty="0">
                <a:solidFill>
                  <a:srgbClr val="002060"/>
                </a:solidFill>
                <a:ea typeface="ＭＳ Ｐゴシック" panose="020B0600070205080204" pitchFamily="34" charset="-128"/>
              </a:rPr>
              <a:t>composite</a:t>
            </a:r>
            <a:r>
              <a:rPr lang="en-US" altLang="en-US" dirty="0">
                <a:ea typeface="ＭＳ Ｐゴシック" panose="020B0600070205080204" pitchFamily="34" charset="-128"/>
              </a:rPr>
              <a:t> attributes.</a:t>
            </a:r>
          </a:p>
          <a:p>
            <a:pPr lvl="1"/>
            <a:r>
              <a:rPr lang="en-US" altLang="en-US" b="1" dirty="0">
                <a:solidFill>
                  <a:srgbClr val="002060"/>
                </a:solidFill>
                <a:ea typeface="ＭＳ Ｐゴシック" panose="020B0600070205080204" pitchFamily="34" charset="-128"/>
              </a:rPr>
              <a:t>Single-valued</a:t>
            </a:r>
            <a:r>
              <a:rPr lang="en-US" altLang="en-US" dirty="0">
                <a:ea typeface="ＭＳ Ｐゴシック" panose="020B0600070205080204" pitchFamily="34" charset="-128"/>
              </a:rPr>
              <a:t> and </a:t>
            </a:r>
            <a:r>
              <a:rPr lang="en-US" altLang="en-US" b="1" dirty="0">
                <a:solidFill>
                  <a:srgbClr val="002060"/>
                </a:solidFill>
                <a:ea typeface="ＭＳ Ｐゴシック" panose="020B0600070205080204" pitchFamily="34" charset="-128"/>
              </a:rPr>
              <a:t>multivalued</a:t>
            </a:r>
            <a:r>
              <a:rPr lang="en-US" altLang="en-US" dirty="0">
                <a:ea typeface="ＭＳ Ｐゴシック" panose="020B0600070205080204" pitchFamily="34" charset="-128"/>
              </a:rPr>
              <a:t> attributes</a:t>
            </a:r>
          </a:p>
          <a:p>
            <a:pPr lvl="2"/>
            <a:r>
              <a:rPr lang="en-US" altLang="en-US" dirty="0">
                <a:ea typeface="ＭＳ Ｐゴシック" panose="020B0600070205080204" pitchFamily="34" charset="-128"/>
              </a:rPr>
              <a:t>Example: multivalued attribute: </a:t>
            </a:r>
            <a:r>
              <a:rPr lang="en-US" altLang="en-US" i="1" dirty="0" err="1">
                <a:ea typeface="ＭＳ Ｐゴシック" panose="020B0600070205080204" pitchFamily="34" charset="-128"/>
              </a:rPr>
              <a:t>phone_numbers</a:t>
            </a:r>
            <a:endParaRPr lang="en-US" altLang="en-US" i="1" dirty="0">
              <a:ea typeface="ＭＳ Ｐゴシック" panose="020B0600070205080204" pitchFamily="34" charset="-128"/>
            </a:endParaRPr>
          </a:p>
          <a:p>
            <a:pPr lvl="1"/>
            <a:r>
              <a:rPr lang="en-US" altLang="en-US" b="1" dirty="0">
                <a:solidFill>
                  <a:srgbClr val="002060"/>
                </a:solidFill>
                <a:ea typeface="ＭＳ Ｐゴシック" panose="020B0600070205080204" pitchFamily="34" charset="-128"/>
              </a:rPr>
              <a:t>Derived</a:t>
            </a:r>
            <a:r>
              <a:rPr lang="en-US" altLang="en-US" dirty="0">
                <a:ea typeface="ＭＳ Ｐゴシック" panose="020B0600070205080204" pitchFamily="34" charset="-128"/>
              </a:rPr>
              <a:t> attributes</a:t>
            </a:r>
          </a:p>
          <a:p>
            <a:pPr lvl="2"/>
            <a:r>
              <a:rPr lang="en-US" altLang="en-US" dirty="0">
                <a:ea typeface="ＭＳ Ｐゴシック" panose="020B0600070205080204" pitchFamily="34" charset="-128"/>
              </a:rPr>
              <a:t>Can be computed from other attributes</a:t>
            </a:r>
          </a:p>
          <a:p>
            <a:pPr lvl="2"/>
            <a:r>
              <a:rPr lang="en-US" altLang="en-US" dirty="0">
                <a:ea typeface="ＭＳ Ｐゴシック" panose="020B0600070205080204" pitchFamily="34" charset="-128"/>
              </a:rPr>
              <a:t>Example:  age, given </a:t>
            </a:r>
            <a:r>
              <a:rPr lang="en-US" altLang="en-US" dirty="0" err="1">
                <a:ea typeface="ＭＳ Ｐゴシック" panose="020B0600070205080204" pitchFamily="34" charset="-128"/>
              </a:rPr>
              <a:t>date_of_birth</a:t>
            </a:r>
            <a:endParaRPr lang="en-US" altLang="en-US" dirty="0">
              <a:ea typeface="ＭＳ Ｐゴシック" panose="020B0600070205080204" pitchFamily="34" charset="-128"/>
            </a:endParaRPr>
          </a:p>
          <a:p>
            <a:r>
              <a:rPr lang="en-US" altLang="en-US" b="1" dirty="0">
                <a:solidFill>
                  <a:srgbClr val="002060"/>
                </a:solidFill>
              </a:rPr>
              <a:t>Domain</a:t>
            </a:r>
            <a:r>
              <a:rPr lang="en-US" altLang="en-US" dirty="0"/>
              <a:t> – the set of permitted values for each attribute </a:t>
            </a:r>
          </a:p>
          <a:p>
            <a:endParaRPr lang="en-US" altLang="en-US" dirty="0"/>
          </a:p>
        </p:txBody>
      </p:sp>
    </p:spTree>
    <p:extLst>
      <p:ext uri="{BB962C8B-B14F-4D97-AF65-F5344CB8AC3E}">
        <p14:creationId xmlns:p14="http://schemas.microsoft.com/office/powerpoint/2010/main" val="424432775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Some More Set-Like Concepts</a:t>
            </a:r>
          </a:p>
        </p:txBody>
      </p:sp>
      <p:sp>
        <p:nvSpPr>
          <p:cNvPr id="9" name="TextBox 9">
            <a:extLst>
              <a:ext uri="{FF2B5EF4-FFF2-40B4-BE49-F238E27FC236}">
                <a16:creationId xmlns:a16="http://schemas.microsoft.com/office/drawing/2014/main" id="{5848C4B8-CC69-804F-93E9-5E96D80994E7}"/>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80</a:t>
            </a:fld>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charset="0"/>
                <a:ea typeface="ＭＳ Ｐゴシック" charset="-128"/>
                <a:cs typeface="+mn-cs"/>
              </a:rPr>
              <a:t>| COMS W4111_002_2021_1: Lecture 5: Advanced SQL and Projects</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 Donald F. Ferguson, 2021</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420626656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43394" name="Rectangle 2"/>
          <p:cNvSpPr>
            <a:spLocks noGrp="1" noChangeArrowheads="1"/>
          </p:cNvSpPr>
          <p:nvPr>
            <p:ph type="title"/>
          </p:nvPr>
        </p:nvSpPr>
        <p:spPr>
          <a:xfrm>
            <a:off x="1557338" y="107156"/>
            <a:ext cx="6057900" cy="457200"/>
          </a:xfrm>
        </p:spPr>
        <p:txBody>
          <a:bodyPr/>
          <a:lstStyle/>
          <a:p>
            <a:r>
              <a:rPr lang="en-US" altLang="en-US" dirty="0"/>
              <a:t>Set Comparison – </a:t>
            </a:r>
            <a:r>
              <a:rPr lang="ja-JP" altLang="en-US" dirty="0"/>
              <a:t>“</a:t>
            </a:r>
            <a:r>
              <a:rPr lang="en-US" altLang="ja-JP" dirty="0"/>
              <a:t>some</a:t>
            </a:r>
            <a:r>
              <a:rPr lang="ja-JP" altLang="en-US" dirty="0"/>
              <a:t>”</a:t>
            </a:r>
            <a:r>
              <a:rPr lang="en-US" altLang="ja-JP" dirty="0"/>
              <a:t> Clause</a:t>
            </a:r>
            <a:endParaRPr lang="en-US" altLang="en-US" dirty="0"/>
          </a:p>
        </p:txBody>
      </p:sp>
      <p:sp>
        <p:nvSpPr>
          <p:cNvPr id="51202" name="Rectangle 3"/>
          <p:cNvSpPr>
            <a:spLocks noGrp="1" noChangeArrowheads="1"/>
          </p:cNvSpPr>
          <p:nvPr>
            <p:ph type="body" idx="1"/>
          </p:nvPr>
        </p:nvSpPr>
        <p:spPr>
          <a:xfrm>
            <a:off x="1715610" y="829865"/>
            <a:ext cx="5538179" cy="3151869"/>
          </a:xfrm>
        </p:spPr>
        <p:txBody>
          <a:bodyPr/>
          <a:lstStyle/>
          <a:p>
            <a:pPr defTabSz="686991">
              <a:tabLst>
                <a:tab pos="1372791" algn="l"/>
              </a:tabLst>
            </a:pPr>
            <a:r>
              <a:rPr lang="en-US" altLang="en-US" dirty="0"/>
              <a:t>Find names of instructors with salary greater than that of some (at least one) instructor in the Biology department.</a:t>
            </a:r>
          </a:p>
          <a:p>
            <a:pPr defTabSz="686991">
              <a:tabLst>
                <a:tab pos="1372791" algn="l"/>
              </a:tabLst>
            </a:pPr>
            <a:endParaRPr lang="en-US" altLang="en-US" dirty="0"/>
          </a:p>
          <a:p>
            <a:pPr defTabSz="686991">
              <a:tabLst>
                <a:tab pos="1372791" algn="l"/>
              </a:tabLst>
            </a:pPr>
            <a:endParaRPr lang="en-US" altLang="en-US" dirty="0"/>
          </a:p>
          <a:p>
            <a:pPr defTabSz="686991">
              <a:tabLst>
                <a:tab pos="1372791" algn="l"/>
              </a:tabLst>
            </a:pPr>
            <a:endParaRPr lang="en-US" altLang="en-US" dirty="0"/>
          </a:p>
          <a:p>
            <a:pPr defTabSz="686991">
              <a:tabLst>
                <a:tab pos="1372791" algn="l"/>
              </a:tabLst>
            </a:pPr>
            <a:r>
              <a:rPr lang="en-US" altLang="en-US" dirty="0"/>
              <a:t>Same query using &gt; </a:t>
            </a:r>
            <a:r>
              <a:rPr lang="en-US" altLang="en-US" b="1" dirty="0"/>
              <a:t>some</a:t>
            </a:r>
            <a:r>
              <a:rPr lang="en-US" altLang="en-US" dirty="0"/>
              <a:t> clause</a:t>
            </a:r>
          </a:p>
        </p:txBody>
      </p:sp>
      <p:sp>
        <p:nvSpPr>
          <p:cNvPr id="51204" name="Text Box 5"/>
          <p:cNvSpPr txBox="1">
            <a:spLocks noChangeArrowheads="1"/>
          </p:cNvSpPr>
          <p:nvPr/>
        </p:nvSpPr>
        <p:spPr bwMode="auto">
          <a:xfrm>
            <a:off x="2611041" y="2464420"/>
            <a:ext cx="4243388"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select </a:t>
            </a:r>
            <a:r>
              <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name</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from </a:t>
            </a:r>
            <a:r>
              <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instructor</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where </a:t>
            </a:r>
            <a:r>
              <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salary </a:t>
            </a:r>
            <a:r>
              <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&gt; </a:t>
            </a: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some </a:t>
            </a:r>
            <a:r>
              <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select </a:t>
            </a:r>
            <a:r>
              <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salary</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from </a:t>
            </a:r>
            <a:r>
              <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instructor</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where </a:t>
            </a:r>
            <a:r>
              <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dept name </a:t>
            </a:r>
            <a:r>
              <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'Biology');</a:t>
            </a:r>
          </a:p>
        </p:txBody>
      </p:sp>
      <p:sp>
        <p:nvSpPr>
          <p:cNvPr id="51205" name="Text Box 6"/>
          <p:cNvSpPr txBox="1">
            <a:spLocks noChangeArrowheads="1"/>
          </p:cNvSpPr>
          <p:nvPr/>
        </p:nvSpPr>
        <p:spPr bwMode="auto">
          <a:xfrm>
            <a:off x="2607469" y="1354850"/>
            <a:ext cx="395644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select distinct </a:t>
            </a:r>
            <a:r>
              <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T</a:t>
            </a:r>
            <a:r>
              <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r>
              <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name</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from </a:t>
            </a:r>
            <a:r>
              <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instructor </a:t>
            </a: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as </a:t>
            </a:r>
            <a:r>
              <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T</a:t>
            </a:r>
            <a:r>
              <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instructor </a:t>
            </a: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as </a:t>
            </a:r>
            <a:r>
              <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where </a:t>
            </a:r>
            <a:r>
              <a:rPr kumimoji="0" lang="en-US" altLang="en-US" sz="1200"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T.salary</a:t>
            </a:r>
            <a:r>
              <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&gt; </a:t>
            </a:r>
            <a:r>
              <a:rPr kumimoji="0" lang="en-US" altLang="en-US" sz="1200"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S.salary</a:t>
            </a:r>
            <a:r>
              <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and </a:t>
            </a:r>
            <a:r>
              <a:rPr kumimoji="0" lang="en-US" altLang="en-US" sz="1200"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S.dept</a:t>
            </a:r>
            <a:r>
              <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name </a:t>
            </a:r>
            <a:r>
              <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'Biology';</a:t>
            </a:r>
          </a:p>
        </p:txBody>
      </p:sp>
    </p:spTree>
    <p:extLst>
      <p:ext uri="{BB962C8B-B14F-4D97-AF65-F5344CB8AC3E}">
        <p14:creationId xmlns:p14="http://schemas.microsoft.com/office/powerpoint/2010/main" val="265217231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442" name="Rectangle 2"/>
          <p:cNvSpPr>
            <a:spLocks noGrp="1" noChangeArrowheads="1"/>
          </p:cNvSpPr>
          <p:nvPr>
            <p:ph type="title"/>
          </p:nvPr>
        </p:nvSpPr>
        <p:spPr>
          <a:xfrm>
            <a:off x="1610916" y="109791"/>
            <a:ext cx="6057900" cy="457200"/>
          </a:xfrm>
        </p:spPr>
        <p:txBody>
          <a:bodyPr/>
          <a:lstStyle/>
          <a:p>
            <a:r>
              <a:rPr lang="en-US" altLang="en-US" dirty="0"/>
              <a:t>Definition of  </a:t>
            </a:r>
            <a:r>
              <a:rPr lang="ja-JP" altLang="en-US" dirty="0"/>
              <a:t>“</a:t>
            </a:r>
            <a:r>
              <a:rPr lang="en-US" altLang="ja-JP" dirty="0"/>
              <a:t>some</a:t>
            </a:r>
            <a:r>
              <a:rPr lang="ja-JP" altLang="en-US" dirty="0"/>
              <a:t>”</a:t>
            </a:r>
            <a:r>
              <a:rPr lang="en-US" altLang="ja-JP" dirty="0"/>
              <a:t> Clause</a:t>
            </a:r>
            <a:endParaRPr lang="en-US" altLang="en-US" dirty="0"/>
          </a:p>
        </p:txBody>
      </p:sp>
      <p:sp>
        <p:nvSpPr>
          <p:cNvPr id="52226" name="Rectangle 3"/>
          <p:cNvSpPr>
            <a:spLocks noGrp="1" noChangeArrowheads="1"/>
          </p:cNvSpPr>
          <p:nvPr>
            <p:ph type="body" idx="1"/>
          </p:nvPr>
        </p:nvSpPr>
        <p:spPr>
          <a:xfrm>
            <a:off x="1711149" y="829867"/>
            <a:ext cx="5100637" cy="535781"/>
          </a:xfrm>
        </p:spPr>
        <p:txBody>
          <a:bodyPr/>
          <a:lstStyle/>
          <a:p>
            <a:r>
              <a:rPr lang="en-US" altLang="en-US" dirty="0"/>
              <a:t>F &lt;comp&gt; </a:t>
            </a:r>
            <a:r>
              <a:rPr lang="en-US" altLang="en-US" b="1" dirty="0"/>
              <a:t>some </a:t>
            </a:r>
            <a:r>
              <a:rPr lang="en-US" altLang="en-US" i="1" dirty="0"/>
              <a:t>r </a:t>
            </a:r>
            <a:r>
              <a:rPr lang="en-US" altLang="en-US" dirty="0">
                <a:sym typeface="Symbol" panose="05050102010706020507" pitchFamily="18" charset="2"/>
              </a:rPr>
              <a:t></a:t>
            </a:r>
            <a:r>
              <a:rPr lang="en-US" altLang="en-US" i="1" dirty="0">
                <a:sym typeface="Symbol" panose="05050102010706020507" pitchFamily="18" charset="2"/>
              </a:rPr>
              <a:t>t </a:t>
            </a:r>
            <a:r>
              <a:rPr lang="en-US" altLang="en-US" dirty="0">
                <a:sym typeface="Symbol" panose="05050102010706020507" pitchFamily="18" charset="2"/>
              </a:rPr>
              <a:t></a:t>
            </a:r>
            <a:r>
              <a:rPr lang="en-US" altLang="en-US" i="1" dirty="0">
                <a:sym typeface="Symbol" panose="05050102010706020507" pitchFamily="18" charset="2"/>
              </a:rPr>
              <a:t>r </a:t>
            </a:r>
            <a:r>
              <a:rPr lang="en-US" altLang="en-US" dirty="0">
                <a:sym typeface="Symbol" panose="05050102010706020507" pitchFamily="18" charset="2"/>
              </a:rPr>
              <a:t>such that (F &lt;comp&gt; </a:t>
            </a:r>
            <a:r>
              <a:rPr lang="en-US" altLang="en-US" i="1" dirty="0">
                <a:sym typeface="Symbol" panose="05050102010706020507" pitchFamily="18" charset="2"/>
              </a:rPr>
              <a:t>t </a:t>
            </a:r>
            <a:r>
              <a:rPr lang="en-US" altLang="en-US" dirty="0">
                <a:sym typeface="Symbol" panose="05050102010706020507" pitchFamily="18" charset="2"/>
              </a:rPr>
              <a:t>)</a:t>
            </a:r>
            <a:br>
              <a:rPr lang="en-US" altLang="en-US" i="1" dirty="0">
                <a:sym typeface="Symbol" panose="05050102010706020507" pitchFamily="18" charset="2"/>
              </a:rPr>
            </a:br>
            <a:r>
              <a:rPr lang="en-US" altLang="en-US" dirty="0">
                <a:sym typeface="Symbol" panose="05050102010706020507" pitchFamily="18" charset="2"/>
              </a:rPr>
              <a:t>Where &lt;comp&gt; can be:      </a:t>
            </a:r>
            <a:endParaRPr lang="en-US" altLang="en-US" dirty="0"/>
          </a:p>
        </p:txBody>
      </p:sp>
      <p:grpSp>
        <p:nvGrpSpPr>
          <p:cNvPr id="2" name="Group 1"/>
          <p:cNvGrpSpPr>
            <a:grpSpLocks/>
          </p:cNvGrpSpPr>
          <p:nvPr/>
        </p:nvGrpSpPr>
        <p:grpSpPr bwMode="auto">
          <a:xfrm>
            <a:off x="2277666" y="1464469"/>
            <a:ext cx="5854303" cy="3175397"/>
            <a:chOff x="809625" y="1952625"/>
            <a:chExt cx="7805738" cy="4233863"/>
          </a:xfrm>
        </p:grpSpPr>
        <p:grpSp>
          <p:nvGrpSpPr>
            <p:cNvPr id="3" name="Group 4"/>
            <p:cNvGrpSpPr>
              <a:grpSpLocks/>
            </p:cNvGrpSpPr>
            <p:nvPr/>
          </p:nvGrpSpPr>
          <p:grpSpPr bwMode="auto">
            <a:xfrm>
              <a:off x="2105025" y="1952625"/>
              <a:ext cx="457200" cy="1066800"/>
              <a:chOff x="2448" y="1296"/>
              <a:chExt cx="288" cy="960"/>
            </a:xfrm>
          </p:grpSpPr>
          <p:sp>
            <p:nvSpPr>
              <p:cNvPr id="52246" name="Rectangle 5"/>
              <p:cNvSpPr>
                <a:spLocks noChangeArrowheads="1"/>
              </p:cNvSpPr>
              <p:nvPr/>
            </p:nvSpPr>
            <p:spPr bwMode="auto">
              <a:xfrm>
                <a:off x="2448" y="1296"/>
                <a:ext cx="288" cy="336"/>
              </a:xfrm>
              <a:prstGeom prst="rect">
                <a:avLst/>
              </a:prstGeom>
              <a:solidFill>
                <a:schemeClr val="bg1"/>
              </a:solidFill>
              <a:ln w="12700">
                <a:solidFill>
                  <a:schemeClr val="tx1"/>
                </a:solidFill>
                <a:miter lim="800000"/>
                <a:headEnd/>
                <a:tailEnd/>
              </a:ln>
            </p:spPr>
            <p:txBody>
              <a:bodyPr wrap="none"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t>0</a:t>
                </a:r>
              </a:p>
            </p:txBody>
          </p:sp>
          <p:sp>
            <p:nvSpPr>
              <p:cNvPr id="52247" name="Rectangle 6"/>
              <p:cNvSpPr>
                <a:spLocks noChangeArrowheads="1"/>
              </p:cNvSpPr>
              <p:nvPr/>
            </p:nvSpPr>
            <p:spPr bwMode="auto">
              <a:xfrm>
                <a:off x="2448" y="1584"/>
                <a:ext cx="288" cy="336"/>
              </a:xfrm>
              <a:prstGeom prst="rect">
                <a:avLst/>
              </a:prstGeom>
              <a:solidFill>
                <a:schemeClr val="bg1"/>
              </a:solidFill>
              <a:ln w="12700">
                <a:solidFill>
                  <a:schemeClr val="tx1"/>
                </a:solidFill>
                <a:miter lim="800000"/>
                <a:headEnd/>
                <a:tailEnd/>
              </a:ln>
            </p:spPr>
            <p:txBody>
              <a:bodyPr wrap="none"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t>5</a:t>
                </a:r>
              </a:p>
            </p:txBody>
          </p:sp>
          <p:sp>
            <p:nvSpPr>
              <p:cNvPr id="52248" name="Rectangle 7"/>
              <p:cNvSpPr>
                <a:spLocks noChangeArrowheads="1"/>
              </p:cNvSpPr>
              <p:nvPr/>
            </p:nvSpPr>
            <p:spPr bwMode="auto">
              <a:xfrm>
                <a:off x="2448" y="1920"/>
                <a:ext cx="288" cy="336"/>
              </a:xfrm>
              <a:prstGeom prst="rect">
                <a:avLst/>
              </a:prstGeom>
              <a:solidFill>
                <a:schemeClr val="bg1"/>
              </a:solidFill>
              <a:ln w="12700">
                <a:solidFill>
                  <a:schemeClr val="tx1"/>
                </a:solidFill>
                <a:miter lim="800000"/>
                <a:headEnd/>
                <a:tailEnd/>
              </a:ln>
            </p:spPr>
            <p:txBody>
              <a:bodyPr wrap="none"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t>6</a:t>
                </a:r>
              </a:p>
            </p:txBody>
          </p:sp>
        </p:grpSp>
        <p:sp>
          <p:nvSpPr>
            <p:cNvPr id="52229" name="Text Box 8"/>
            <p:cNvSpPr txBox="1">
              <a:spLocks noChangeArrowheads="1"/>
            </p:cNvSpPr>
            <p:nvPr/>
          </p:nvSpPr>
          <p:spPr bwMode="auto">
            <a:xfrm>
              <a:off x="830262" y="2257425"/>
              <a:ext cx="1350961" cy="400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5000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(5 &lt; </a:t>
              </a:r>
              <a:r>
                <a:rPr kumimoji="0" lang="en-US" altLang="en-US" sz="1350" b="1"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some</a:t>
              </a:r>
              <a:endPar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2230" name="Text Box 9"/>
            <p:cNvSpPr txBox="1">
              <a:spLocks noChangeArrowheads="1"/>
            </p:cNvSpPr>
            <p:nvPr/>
          </p:nvSpPr>
          <p:spPr bwMode="auto">
            <a:xfrm>
              <a:off x="2638425" y="2257425"/>
              <a:ext cx="914400"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5000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 = true</a:t>
              </a:r>
            </a:p>
          </p:txBody>
        </p:sp>
        <p:sp>
          <p:nvSpPr>
            <p:cNvPr id="52231" name="Rectangle 10"/>
            <p:cNvSpPr>
              <a:spLocks noChangeArrowheads="1"/>
            </p:cNvSpPr>
            <p:nvPr/>
          </p:nvSpPr>
          <p:spPr bwMode="auto">
            <a:xfrm>
              <a:off x="2105025" y="3118035"/>
              <a:ext cx="457200" cy="381000"/>
            </a:xfrm>
            <a:prstGeom prst="rect">
              <a:avLst/>
            </a:prstGeom>
            <a:solidFill>
              <a:schemeClr val="bg1"/>
            </a:solidFill>
            <a:ln w="12700">
              <a:solidFill>
                <a:schemeClr val="tx1"/>
              </a:solidFill>
              <a:miter lim="800000"/>
              <a:headEnd/>
              <a:tailEnd/>
            </a:ln>
          </p:spPr>
          <p:txBody>
            <a:bodyPr wrap="none"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t>0</a:t>
              </a:r>
            </a:p>
          </p:txBody>
        </p:sp>
        <p:sp>
          <p:nvSpPr>
            <p:cNvPr id="52232" name="Rectangle 11"/>
            <p:cNvSpPr>
              <a:spLocks noChangeArrowheads="1"/>
            </p:cNvSpPr>
            <p:nvPr/>
          </p:nvSpPr>
          <p:spPr bwMode="auto">
            <a:xfrm>
              <a:off x="2105025" y="3476625"/>
              <a:ext cx="457200" cy="296863"/>
            </a:xfrm>
            <a:prstGeom prst="rect">
              <a:avLst/>
            </a:prstGeom>
            <a:solidFill>
              <a:schemeClr val="bg1"/>
            </a:solidFill>
            <a:ln w="12700">
              <a:solidFill>
                <a:schemeClr val="tx1"/>
              </a:solidFill>
              <a:miter lim="800000"/>
              <a:headEnd/>
              <a:tailEnd/>
            </a:ln>
          </p:spPr>
          <p:txBody>
            <a:bodyPr wrap="none"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t>5</a:t>
              </a:r>
            </a:p>
          </p:txBody>
        </p:sp>
        <p:sp>
          <p:nvSpPr>
            <p:cNvPr id="52233" name="Rectangle 12"/>
            <p:cNvSpPr>
              <a:spLocks noChangeArrowheads="1"/>
            </p:cNvSpPr>
            <p:nvPr/>
          </p:nvSpPr>
          <p:spPr bwMode="auto">
            <a:xfrm>
              <a:off x="2105025" y="3930650"/>
              <a:ext cx="457200" cy="307975"/>
            </a:xfrm>
            <a:prstGeom prst="rect">
              <a:avLst/>
            </a:prstGeom>
            <a:solidFill>
              <a:schemeClr val="bg1"/>
            </a:solidFill>
            <a:ln w="12700">
              <a:solidFill>
                <a:schemeClr val="tx1"/>
              </a:solidFill>
              <a:miter lim="800000"/>
              <a:headEnd/>
              <a:tailEnd/>
            </a:ln>
          </p:spPr>
          <p:txBody>
            <a:bodyPr wrap="none"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t>0</a:t>
              </a:r>
            </a:p>
          </p:txBody>
        </p:sp>
        <p:sp>
          <p:nvSpPr>
            <p:cNvPr id="52234" name="Text Box 13"/>
            <p:cNvSpPr txBox="1">
              <a:spLocks noChangeArrowheads="1"/>
            </p:cNvSpPr>
            <p:nvPr/>
          </p:nvSpPr>
          <p:spPr bwMode="auto">
            <a:xfrm>
              <a:off x="2638425" y="3416300"/>
              <a:ext cx="1219200" cy="400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5000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 = false</a:t>
              </a:r>
            </a:p>
          </p:txBody>
        </p:sp>
        <p:sp>
          <p:nvSpPr>
            <p:cNvPr id="52235" name="Rectangle 14"/>
            <p:cNvSpPr>
              <a:spLocks noChangeArrowheads="1"/>
            </p:cNvSpPr>
            <p:nvPr/>
          </p:nvSpPr>
          <p:spPr bwMode="auto">
            <a:xfrm>
              <a:off x="2105025" y="4235450"/>
              <a:ext cx="457200" cy="307975"/>
            </a:xfrm>
            <a:prstGeom prst="rect">
              <a:avLst/>
            </a:prstGeom>
            <a:solidFill>
              <a:schemeClr val="bg1"/>
            </a:solidFill>
            <a:ln w="12700">
              <a:solidFill>
                <a:schemeClr val="tx1"/>
              </a:solidFill>
              <a:miter lim="800000"/>
              <a:headEnd/>
              <a:tailEnd/>
            </a:ln>
          </p:spPr>
          <p:txBody>
            <a:bodyPr wrap="none"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t>5</a:t>
              </a:r>
            </a:p>
          </p:txBody>
        </p:sp>
        <p:sp>
          <p:nvSpPr>
            <p:cNvPr id="52236" name="Rectangle 15"/>
            <p:cNvSpPr>
              <a:spLocks noChangeArrowheads="1"/>
            </p:cNvSpPr>
            <p:nvPr/>
          </p:nvSpPr>
          <p:spPr bwMode="auto">
            <a:xfrm>
              <a:off x="2105025" y="4772025"/>
              <a:ext cx="457200" cy="307975"/>
            </a:xfrm>
            <a:prstGeom prst="rect">
              <a:avLst/>
            </a:prstGeom>
            <a:solidFill>
              <a:schemeClr val="bg1"/>
            </a:solidFill>
            <a:ln w="12700">
              <a:solidFill>
                <a:schemeClr val="tx1"/>
              </a:solidFill>
              <a:miter lim="800000"/>
              <a:headEnd/>
              <a:tailEnd/>
            </a:ln>
          </p:spPr>
          <p:txBody>
            <a:bodyPr wrap="none"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t>0</a:t>
              </a:r>
            </a:p>
          </p:txBody>
        </p:sp>
        <p:sp>
          <p:nvSpPr>
            <p:cNvPr id="52237" name="Rectangle 16"/>
            <p:cNvSpPr>
              <a:spLocks noChangeArrowheads="1"/>
            </p:cNvSpPr>
            <p:nvPr/>
          </p:nvSpPr>
          <p:spPr bwMode="auto">
            <a:xfrm>
              <a:off x="2105025" y="5076825"/>
              <a:ext cx="457200" cy="309563"/>
            </a:xfrm>
            <a:prstGeom prst="rect">
              <a:avLst/>
            </a:prstGeom>
            <a:solidFill>
              <a:schemeClr val="bg1"/>
            </a:solidFill>
            <a:ln w="12700">
              <a:solidFill>
                <a:schemeClr val="tx1"/>
              </a:solidFill>
              <a:miter lim="800000"/>
              <a:headEnd/>
              <a:tailEnd/>
            </a:ln>
          </p:spPr>
          <p:txBody>
            <a:bodyPr wrap="none"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t>5</a:t>
              </a:r>
            </a:p>
          </p:txBody>
        </p:sp>
        <p:sp>
          <p:nvSpPr>
            <p:cNvPr id="52238" name="Text Box 17"/>
            <p:cNvSpPr txBox="1">
              <a:spLocks noChangeArrowheads="1"/>
            </p:cNvSpPr>
            <p:nvPr/>
          </p:nvSpPr>
          <p:spPr bwMode="auto">
            <a:xfrm>
              <a:off x="809625" y="5000625"/>
              <a:ext cx="1447800"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5000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(5 </a:t>
              </a: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sym typeface="Symbol" panose="05050102010706020507" pitchFamily="18" charset="2"/>
                </a:rPr>
                <a:t></a:t>
              </a: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350" b="1"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some</a:t>
              </a:r>
            </a:p>
          </p:txBody>
        </p:sp>
        <p:sp>
          <p:nvSpPr>
            <p:cNvPr id="52239" name="Text Box 18"/>
            <p:cNvSpPr txBox="1">
              <a:spLocks noChangeArrowheads="1"/>
            </p:cNvSpPr>
            <p:nvPr/>
          </p:nvSpPr>
          <p:spPr bwMode="auto">
            <a:xfrm>
              <a:off x="2638425" y="5000625"/>
              <a:ext cx="2514600"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5000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 = true (since 0 </a:t>
              </a: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sym typeface="Symbol" panose="05050102010706020507" pitchFamily="18" charset="2"/>
                </a:rPr>
                <a:t> </a:t>
              </a: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sym typeface="Symbol" panose="05050102010706020507" pitchFamily="18" charset="2"/>
                </a:rPr>
                <a:t>5)</a:t>
              </a:r>
              <a:endPar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sym typeface="Symbol" panose="05050102010706020507" pitchFamily="18" charset="2"/>
              </a:endParaRPr>
            </a:p>
          </p:txBody>
        </p:sp>
        <p:sp>
          <p:nvSpPr>
            <p:cNvPr id="52240" name="Text Box 19"/>
            <p:cNvSpPr txBox="1">
              <a:spLocks noChangeArrowheads="1"/>
            </p:cNvSpPr>
            <p:nvPr/>
          </p:nvSpPr>
          <p:spPr bwMode="auto">
            <a:xfrm>
              <a:off x="3738563" y="2486025"/>
              <a:ext cx="4876800" cy="400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5000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(read:  5 &lt; some tuple in the relation) </a:t>
              </a:r>
            </a:p>
          </p:txBody>
        </p:sp>
        <p:sp>
          <p:nvSpPr>
            <p:cNvPr id="52241" name="Text Box 20"/>
            <p:cNvSpPr txBox="1">
              <a:spLocks noChangeArrowheads="1"/>
            </p:cNvSpPr>
            <p:nvPr/>
          </p:nvSpPr>
          <p:spPr bwMode="auto">
            <a:xfrm>
              <a:off x="844550" y="3402013"/>
              <a:ext cx="1377949" cy="400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5000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(5 &lt; </a:t>
              </a:r>
              <a:r>
                <a:rPr kumimoji="0" lang="en-US" altLang="en-US" sz="1350" b="1"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some</a:t>
              </a:r>
              <a:endPar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2242" name="Text Box 21"/>
            <p:cNvSpPr txBox="1">
              <a:spLocks noChangeArrowheads="1"/>
            </p:cNvSpPr>
            <p:nvPr/>
          </p:nvSpPr>
          <p:spPr bwMode="auto">
            <a:xfrm>
              <a:off x="2638425" y="4159251"/>
              <a:ext cx="1219200" cy="400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5000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 = true</a:t>
              </a:r>
            </a:p>
          </p:txBody>
        </p:sp>
        <p:sp>
          <p:nvSpPr>
            <p:cNvPr id="52243" name="Text Box 22"/>
            <p:cNvSpPr txBox="1">
              <a:spLocks noChangeArrowheads="1"/>
            </p:cNvSpPr>
            <p:nvPr/>
          </p:nvSpPr>
          <p:spPr bwMode="auto">
            <a:xfrm>
              <a:off x="885825" y="4162425"/>
              <a:ext cx="1524000" cy="400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5000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(5 = </a:t>
              </a:r>
              <a:r>
                <a:rPr kumimoji="0" lang="en-US" altLang="en-US" sz="1350" b="1"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some</a:t>
              </a:r>
              <a:endPar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2244" name="Rectangle 23"/>
            <p:cNvSpPr>
              <a:spLocks noChangeArrowheads="1"/>
            </p:cNvSpPr>
            <p:nvPr/>
          </p:nvSpPr>
          <p:spPr bwMode="auto">
            <a:xfrm>
              <a:off x="823913" y="5472113"/>
              <a:ext cx="68008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67866" tIns="33338" rIns="67866" bIns="33338"/>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 </a:t>
              </a:r>
              <a:r>
                <a:rPr kumimoji="0" lang="en-US" altLang="en-US" sz="1350" b="1"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some</a:t>
              </a:r>
              <a:r>
                <a:rPr kumimoji="0" lang="en-US" altLang="en-US" sz="135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 </a:t>
              </a:r>
              <a:r>
                <a:rPr kumimoji="0" lang="en-US" altLang="en-US" sz="135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sym typeface="Symbol" panose="05050102010706020507" pitchFamily="18" charset="2"/>
                </a:rPr>
                <a:t> </a:t>
              </a:r>
              <a:r>
                <a:rPr kumimoji="0" lang="en-US" altLang="en-US" sz="1350" b="1"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sym typeface="Symbol" panose="05050102010706020507" pitchFamily="18" charset="2"/>
                </a:rPr>
                <a:t>in</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sym typeface="Symbol" panose="05050102010706020507" pitchFamily="18" charset="2"/>
                </a:rPr>
                <a:t>However, ( </a:t>
              </a:r>
              <a:r>
                <a:rPr kumimoji="0" lang="en-US" altLang="en-US" sz="1350" b="1"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sym typeface="Symbol" panose="05050102010706020507" pitchFamily="18" charset="2"/>
                </a:rPr>
                <a:t>some</a:t>
              </a:r>
              <a:r>
                <a:rPr kumimoji="0" lang="en-US" altLang="en-US" sz="135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sym typeface="Symbol" panose="05050102010706020507" pitchFamily="18" charset="2"/>
                </a:rPr>
                <a:t>)  </a:t>
              </a:r>
              <a:r>
                <a:rPr kumimoji="0" lang="en-US" altLang="en-US" sz="1350" b="1"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sym typeface="Symbol" panose="05050102010706020507" pitchFamily="18" charset="2"/>
                </a:rPr>
                <a:t>not in</a:t>
              </a:r>
              <a:endParaRPr kumimoji="0" lang="en-US" altLang="en-US" sz="135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sym typeface="Symbol" panose="05050102010706020507" pitchFamily="18" charset="2"/>
              </a:endParaRPr>
            </a:p>
          </p:txBody>
        </p:sp>
        <p:sp>
          <p:nvSpPr>
            <p:cNvPr id="52245" name="Line 24"/>
            <p:cNvSpPr>
              <a:spLocks noChangeShapeType="1"/>
            </p:cNvSpPr>
            <p:nvPr/>
          </p:nvSpPr>
          <p:spPr bwMode="auto">
            <a:xfrm flipH="1">
              <a:off x="2919413" y="5840413"/>
              <a:ext cx="122237" cy="2794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IN"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grpSp>
    </p:spTree>
    <p:extLst>
      <p:ext uri="{BB962C8B-B14F-4D97-AF65-F5344CB8AC3E}">
        <p14:creationId xmlns:p14="http://schemas.microsoft.com/office/powerpoint/2010/main" val="211139091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47490" name="Rectangle 2"/>
          <p:cNvSpPr>
            <a:spLocks noGrp="1" noChangeArrowheads="1"/>
          </p:cNvSpPr>
          <p:nvPr>
            <p:ph type="title"/>
          </p:nvPr>
        </p:nvSpPr>
        <p:spPr/>
        <p:txBody>
          <a:bodyPr/>
          <a:lstStyle/>
          <a:p>
            <a:r>
              <a:rPr lang="en-US" altLang="en-US" dirty="0"/>
              <a:t>Set Comparison – </a:t>
            </a:r>
            <a:r>
              <a:rPr lang="ja-JP" altLang="en-US" dirty="0"/>
              <a:t>“</a:t>
            </a:r>
            <a:r>
              <a:rPr lang="en-US" altLang="ja-JP" dirty="0"/>
              <a:t>all</a:t>
            </a:r>
            <a:r>
              <a:rPr lang="ja-JP" altLang="en-US" dirty="0"/>
              <a:t>”</a:t>
            </a:r>
            <a:r>
              <a:rPr lang="en-US" altLang="ja-JP" dirty="0"/>
              <a:t> Clause</a:t>
            </a:r>
            <a:endParaRPr lang="en-US" altLang="en-US" dirty="0"/>
          </a:p>
        </p:txBody>
      </p:sp>
      <p:sp>
        <p:nvSpPr>
          <p:cNvPr id="53250" name="Rectangle 3"/>
          <p:cNvSpPr>
            <a:spLocks noGrp="1" noChangeArrowheads="1"/>
          </p:cNvSpPr>
          <p:nvPr>
            <p:ph type="body" idx="1"/>
          </p:nvPr>
        </p:nvSpPr>
        <p:spPr>
          <a:xfrm>
            <a:off x="1719263" y="831057"/>
            <a:ext cx="5760529" cy="549688"/>
          </a:xfrm>
        </p:spPr>
        <p:txBody>
          <a:bodyPr/>
          <a:lstStyle/>
          <a:p>
            <a:pPr>
              <a:tabLst>
                <a:tab pos="1027510" algn="l"/>
                <a:tab pos="1372791" algn="l"/>
              </a:tabLst>
            </a:pPr>
            <a:r>
              <a:rPr lang="en-US" altLang="en-US" dirty="0"/>
              <a:t>Find the names of all instructors whose salary is greater than the salary of all instructors in the Biology department.</a:t>
            </a:r>
          </a:p>
        </p:txBody>
      </p:sp>
      <p:sp>
        <p:nvSpPr>
          <p:cNvPr id="53251" name="Text Box 4"/>
          <p:cNvSpPr txBox="1">
            <a:spLocks noChangeArrowheads="1"/>
          </p:cNvSpPr>
          <p:nvPr/>
        </p:nvSpPr>
        <p:spPr bwMode="auto">
          <a:xfrm>
            <a:off x="2547986" y="1332740"/>
            <a:ext cx="3763565" cy="10733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select </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name</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from </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instructor</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where </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salary </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&gt; </a:t>
            </a: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all </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select </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salary</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from </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instructor</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where </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dept name </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'Biology');</a:t>
            </a:r>
          </a:p>
        </p:txBody>
      </p:sp>
    </p:spTree>
    <p:extLst>
      <p:ext uri="{BB962C8B-B14F-4D97-AF65-F5344CB8AC3E}">
        <p14:creationId xmlns:p14="http://schemas.microsoft.com/office/powerpoint/2010/main" val="275809593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9538" name="Rectangle 2"/>
          <p:cNvSpPr>
            <a:spLocks noGrp="1" noChangeArrowheads="1"/>
          </p:cNvSpPr>
          <p:nvPr>
            <p:ph type="title"/>
          </p:nvPr>
        </p:nvSpPr>
        <p:spPr/>
        <p:txBody>
          <a:bodyPr/>
          <a:lstStyle/>
          <a:p>
            <a:r>
              <a:rPr lang="en-US" altLang="en-US" dirty="0"/>
              <a:t>Definition of </a:t>
            </a:r>
            <a:r>
              <a:rPr lang="ja-JP" altLang="en-US" dirty="0"/>
              <a:t>“</a:t>
            </a:r>
            <a:r>
              <a:rPr lang="en-US" altLang="ja-JP" dirty="0"/>
              <a:t>all</a:t>
            </a:r>
            <a:r>
              <a:rPr lang="ja-JP" altLang="en-US" dirty="0"/>
              <a:t>”</a:t>
            </a:r>
            <a:r>
              <a:rPr lang="en-US" altLang="ja-JP" dirty="0"/>
              <a:t> Clause</a:t>
            </a:r>
            <a:endParaRPr lang="en-US" altLang="en-US" dirty="0"/>
          </a:p>
        </p:txBody>
      </p:sp>
      <p:sp>
        <p:nvSpPr>
          <p:cNvPr id="54274" name="Rectangle 3"/>
          <p:cNvSpPr>
            <a:spLocks noGrp="1" noChangeArrowheads="1"/>
          </p:cNvSpPr>
          <p:nvPr>
            <p:ph type="body" idx="1"/>
          </p:nvPr>
        </p:nvSpPr>
        <p:spPr>
          <a:xfrm>
            <a:off x="1719263" y="841773"/>
            <a:ext cx="5020866" cy="286940"/>
          </a:xfrm>
        </p:spPr>
        <p:txBody>
          <a:bodyPr vert="horz" wrap="square" lIns="67866" tIns="33338" rIns="67866" bIns="33338" numCol="1" anchor="t" anchorCtr="0" compatLnSpc="1">
            <a:prstTxWarp prst="textNoShape">
              <a:avLst/>
            </a:prstTxWarp>
          </a:bodyPr>
          <a:lstStyle/>
          <a:p>
            <a:r>
              <a:rPr lang="en-US" altLang="en-US" dirty="0"/>
              <a:t>F &lt;comp&gt; </a:t>
            </a:r>
            <a:r>
              <a:rPr lang="en-US" altLang="en-US" b="1" dirty="0"/>
              <a:t>all </a:t>
            </a:r>
            <a:r>
              <a:rPr lang="en-US" altLang="en-US" i="1" dirty="0"/>
              <a:t>r </a:t>
            </a:r>
            <a:r>
              <a:rPr lang="en-US" altLang="en-US" dirty="0">
                <a:sym typeface="Symbol" panose="05050102010706020507" pitchFamily="18" charset="2"/>
              </a:rPr>
              <a:t></a:t>
            </a:r>
            <a:r>
              <a:rPr lang="en-US" altLang="en-US" i="1" dirty="0">
                <a:sym typeface="Symbol" panose="05050102010706020507" pitchFamily="18" charset="2"/>
              </a:rPr>
              <a:t>t </a:t>
            </a:r>
            <a:r>
              <a:rPr lang="en-US" altLang="en-US" dirty="0">
                <a:sym typeface="Symbol" panose="05050102010706020507" pitchFamily="18" charset="2"/>
              </a:rPr>
              <a:t></a:t>
            </a:r>
            <a:r>
              <a:rPr lang="en-US" altLang="en-US" i="1" dirty="0">
                <a:sym typeface="Symbol" panose="05050102010706020507" pitchFamily="18" charset="2"/>
              </a:rPr>
              <a:t>r</a:t>
            </a:r>
            <a:r>
              <a:rPr lang="en-US" altLang="en-US" dirty="0">
                <a:sym typeface="Symbol" panose="05050102010706020507" pitchFamily="18" charset="2"/>
              </a:rPr>
              <a:t> (F &lt;comp&gt; </a:t>
            </a:r>
            <a:r>
              <a:rPr lang="en-US" altLang="en-US" i="1" dirty="0">
                <a:sym typeface="Symbol" panose="05050102010706020507" pitchFamily="18" charset="2"/>
              </a:rPr>
              <a:t>t)</a:t>
            </a:r>
            <a:endParaRPr lang="en-US" altLang="en-US" dirty="0"/>
          </a:p>
        </p:txBody>
      </p:sp>
      <p:grpSp>
        <p:nvGrpSpPr>
          <p:cNvPr id="2" name="Group 1"/>
          <p:cNvGrpSpPr>
            <a:grpSpLocks/>
          </p:cNvGrpSpPr>
          <p:nvPr/>
        </p:nvGrpSpPr>
        <p:grpSpPr bwMode="auto">
          <a:xfrm>
            <a:off x="2166937" y="1314451"/>
            <a:ext cx="5100638" cy="3164681"/>
            <a:chOff x="1238250" y="1752600"/>
            <a:chExt cx="6800850" cy="4219575"/>
          </a:xfrm>
        </p:grpSpPr>
        <p:grpSp>
          <p:nvGrpSpPr>
            <p:cNvPr id="3" name="Group 4"/>
            <p:cNvGrpSpPr>
              <a:grpSpLocks/>
            </p:cNvGrpSpPr>
            <p:nvPr/>
          </p:nvGrpSpPr>
          <p:grpSpPr bwMode="auto">
            <a:xfrm>
              <a:off x="2619375" y="1752600"/>
              <a:ext cx="457200" cy="1066800"/>
              <a:chOff x="2448" y="1296"/>
              <a:chExt cx="288" cy="960"/>
            </a:xfrm>
          </p:grpSpPr>
          <p:sp>
            <p:nvSpPr>
              <p:cNvPr id="54293" name="Rectangle 5"/>
              <p:cNvSpPr>
                <a:spLocks noChangeArrowheads="1"/>
              </p:cNvSpPr>
              <p:nvPr/>
            </p:nvSpPr>
            <p:spPr bwMode="auto">
              <a:xfrm>
                <a:off x="2448" y="1296"/>
                <a:ext cx="288" cy="336"/>
              </a:xfrm>
              <a:prstGeom prst="rect">
                <a:avLst/>
              </a:prstGeom>
              <a:solidFill>
                <a:schemeClr val="bg1"/>
              </a:solidFill>
              <a:ln w="12700">
                <a:solidFill>
                  <a:schemeClr val="tx1"/>
                </a:solidFill>
                <a:miter lim="800000"/>
                <a:headEnd/>
                <a:tailEnd/>
              </a:ln>
            </p:spPr>
            <p:txBody>
              <a:bodyPr wrap="none"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t>0</a:t>
                </a:r>
              </a:p>
            </p:txBody>
          </p:sp>
          <p:sp>
            <p:nvSpPr>
              <p:cNvPr id="54294" name="Rectangle 6"/>
              <p:cNvSpPr>
                <a:spLocks noChangeArrowheads="1"/>
              </p:cNvSpPr>
              <p:nvPr/>
            </p:nvSpPr>
            <p:spPr bwMode="auto">
              <a:xfrm>
                <a:off x="2448" y="1584"/>
                <a:ext cx="288" cy="336"/>
              </a:xfrm>
              <a:prstGeom prst="rect">
                <a:avLst/>
              </a:prstGeom>
              <a:solidFill>
                <a:schemeClr val="bg1"/>
              </a:solidFill>
              <a:ln w="12700">
                <a:solidFill>
                  <a:schemeClr val="tx1"/>
                </a:solidFill>
                <a:miter lim="800000"/>
                <a:headEnd/>
                <a:tailEnd/>
              </a:ln>
            </p:spPr>
            <p:txBody>
              <a:bodyPr wrap="none"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t>5</a:t>
                </a:r>
              </a:p>
            </p:txBody>
          </p:sp>
          <p:sp>
            <p:nvSpPr>
              <p:cNvPr id="54295" name="Rectangle 7"/>
              <p:cNvSpPr>
                <a:spLocks noChangeArrowheads="1"/>
              </p:cNvSpPr>
              <p:nvPr/>
            </p:nvSpPr>
            <p:spPr bwMode="auto">
              <a:xfrm>
                <a:off x="2448" y="1920"/>
                <a:ext cx="288" cy="336"/>
              </a:xfrm>
              <a:prstGeom prst="rect">
                <a:avLst/>
              </a:prstGeom>
              <a:solidFill>
                <a:schemeClr val="bg1"/>
              </a:solidFill>
              <a:ln w="12700">
                <a:solidFill>
                  <a:schemeClr val="tx1"/>
                </a:solidFill>
                <a:miter lim="800000"/>
                <a:headEnd/>
                <a:tailEnd/>
              </a:ln>
            </p:spPr>
            <p:txBody>
              <a:bodyPr wrap="none"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t>6</a:t>
                </a:r>
              </a:p>
            </p:txBody>
          </p:sp>
        </p:grpSp>
        <p:sp>
          <p:nvSpPr>
            <p:cNvPr id="54277" name="Text Box 8"/>
            <p:cNvSpPr txBox="1">
              <a:spLocks noChangeArrowheads="1"/>
            </p:cNvSpPr>
            <p:nvPr/>
          </p:nvSpPr>
          <p:spPr bwMode="auto">
            <a:xfrm>
              <a:off x="1593850" y="2057400"/>
              <a:ext cx="1219200" cy="400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5000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(5 &lt; </a:t>
              </a:r>
              <a:r>
                <a:rPr kumimoji="0" lang="en-US" altLang="en-US" sz="1350" b="1"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all</a:t>
              </a:r>
              <a:endPar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4278" name="Text Box 9"/>
            <p:cNvSpPr txBox="1">
              <a:spLocks noChangeArrowheads="1"/>
            </p:cNvSpPr>
            <p:nvPr/>
          </p:nvSpPr>
          <p:spPr bwMode="auto">
            <a:xfrm>
              <a:off x="3152775" y="2057400"/>
              <a:ext cx="1219200" cy="400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5000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 = false</a:t>
              </a:r>
            </a:p>
          </p:txBody>
        </p:sp>
        <p:sp>
          <p:nvSpPr>
            <p:cNvPr id="54279" name="Rectangle 10"/>
            <p:cNvSpPr>
              <a:spLocks noChangeArrowheads="1"/>
            </p:cNvSpPr>
            <p:nvPr/>
          </p:nvSpPr>
          <p:spPr bwMode="auto">
            <a:xfrm>
              <a:off x="2619375" y="2971800"/>
              <a:ext cx="457200" cy="381000"/>
            </a:xfrm>
            <a:prstGeom prst="rect">
              <a:avLst/>
            </a:prstGeom>
            <a:solidFill>
              <a:schemeClr val="bg1"/>
            </a:solidFill>
            <a:ln w="12700">
              <a:solidFill>
                <a:schemeClr val="tx1"/>
              </a:solidFill>
              <a:miter lim="800000"/>
              <a:headEnd/>
              <a:tailEnd/>
            </a:ln>
          </p:spPr>
          <p:txBody>
            <a:bodyPr wrap="none"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t>6</a:t>
              </a:r>
            </a:p>
          </p:txBody>
        </p:sp>
        <p:sp>
          <p:nvSpPr>
            <p:cNvPr id="54280" name="Rectangle 11"/>
            <p:cNvSpPr>
              <a:spLocks noChangeArrowheads="1"/>
            </p:cNvSpPr>
            <p:nvPr/>
          </p:nvSpPr>
          <p:spPr bwMode="auto">
            <a:xfrm>
              <a:off x="2619375" y="3276600"/>
              <a:ext cx="457200" cy="296863"/>
            </a:xfrm>
            <a:prstGeom prst="rect">
              <a:avLst/>
            </a:prstGeom>
            <a:solidFill>
              <a:schemeClr val="bg1"/>
            </a:solidFill>
            <a:ln w="12700">
              <a:solidFill>
                <a:schemeClr val="tx1"/>
              </a:solidFill>
              <a:miter lim="800000"/>
              <a:headEnd/>
              <a:tailEnd/>
            </a:ln>
          </p:spPr>
          <p:txBody>
            <a:bodyPr wrap="none"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t>10</a:t>
              </a:r>
            </a:p>
          </p:txBody>
        </p:sp>
        <p:sp>
          <p:nvSpPr>
            <p:cNvPr id="54281" name="Rectangle 12"/>
            <p:cNvSpPr>
              <a:spLocks noChangeArrowheads="1"/>
            </p:cNvSpPr>
            <p:nvPr/>
          </p:nvSpPr>
          <p:spPr bwMode="auto">
            <a:xfrm>
              <a:off x="2619375" y="3730625"/>
              <a:ext cx="457200" cy="307975"/>
            </a:xfrm>
            <a:prstGeom prst="rect">
              <a:avLst/>
            </a:prstGeom>
            <a:solidFill>
              <a:schemeClr val="bg1"/>
            </a:solidFill>
            <a:ln w="12700">
              <a:solidFill>
                <a:schemeClr val="tx1"/>
              </a:solidFill>
              <a:miter lim="800000"/>
              <a:headEnd/>
              <a:tailEnd/>
            </a:ln>
          </p:spPr>
          <p:txBody>
            <a:bodyPr wrap="none"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t>4</a:t>
              </a:r>
            </a:p>
          </p:txBody>
        </p:sp>
        <p:sp>
          <p:nvSpPr>
            <p:cNvPr id="54282" name="Text Box 13"/>
            <p:cNvSpPr txBox="1">
              <a:spLocks noChangeArrowheads="1"/>
            </p:cNvSpPr>
            <p:nvPr/>
          </p:nvSpPr>
          <p:spPr bwMode="auto">
            <a:xfrm>
              <a:off x="3152775" y="3216275"/>
              <a:ext cx="1219200" cy="400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5000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 = true</a:t>
              </a:r>
            </a:p>
          </p:txBody>
        </p:sp>
        <p:sp>
          <p:nvSpPr>
            <p:cNvPr id="54283" name="Rectangle 14"/>
            <p:cNvSpPr>
              <a:spLocks noChangeArrowheads="1"/>
            </p:cNvSpPr>
            <p:nvPr/>
          </p:nvSpPr>
          <p:spPr bwMode="auto">
            <a:xfrm>
              <a:off x="2619375" y="4035425"/>
              <a:ext cx="457200" cy="307975"/>
            </a:xfrm>
            <a:prstGeom prst="rect">
              <a:avLst/>
            </a:prstGeom>
            <a:solidFill>
              <a:schemeClr val="bg1"/>
            </a:solidFill>
            <a:ln w="12700">
              <a:solidFill>
                <a:schemeClr val="tx1"/>
              </a:solidFill>
              <a:miter lim="800000"/>
              <a:headEnd/>
              <a:tailEnd/>
            </a:ln>
          </p:spPr>
          <p:txBody>
            <a:bodyPr wrap="none"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t>5</a:t>
              </a:r>
            </a:p>
          </p:txBody>
        </p:sp>
        <p:sp>
          <p:nvSpPr>
            <p:cNvPr id="54284" name="Rectangle 15"/>
            <p:cNvSpPr>
              <a:spLocks noChangeArrowheads="1"/>
            </p:cNvSpPr>
            <p:nvPr/>
          </p:nvSpPr>
          <p:spPr bwMode="auto">
            <a:xfrm>
              <a:off x="2619375" y="4572000"/>
              <a:ext cx="457200" cy="307975"/>
            </a:xfrm>
            <a:prstGeom prst="rect">
              <a:avLst/>
            </a:prstGeom>
            <a:solidFill>
              <a:schemeClr val="bg1"/>
            </a:solidFill>
            <a:ln w="12700">
              <a:solidFill>
                <a:schemeClr val="tx1"/>
              </a:solidFill>
              <a:miter lim="800000"/>
              <a:headEnd/>
              <a:tailEnd/>
            </a:ln>
          </p:spPr>
          <p:txBody>
            <a:bodyPr wrap="none"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t>4</a:t>
              </a:r>
            </a:p>
          </p:txBody>
        </p:sp>
        <p:sp>
          <p:nvSpPr>
            <p:cNvPr id="54285" name="Rectangle 16"/>
            <p:cNvSpPr>
              <a:spLocks noChangeArrowheads="1"/>
            </p:cNvSpPr>
            <p:nvPr/>
          </p:nvSpPr>
          <p:spPr bwMode="auto">
            <a:xfrm>
              <a:off x="2619375" y="4876800"/>
              <a:ext cx="457200" cy="309563"/>
            </a:xfrm>
            <a:prstGeom prst="rect">
              <a:avLst/>
            </a:prstGeom>
            <a:solidFill>
              <a:schemeClr val="bg1"/>
            </a:solidFill>
            <a:ln w="12700">
              <a:solidFill>
                <a:schemeClr val="tx1"/>
              </a:solidFill>
              <a:miter lim="800000"/>
              <a:headEnd/>
              <a:tailEnd/>
            </a:ln>
          </p:spPr>
          <p:txBody>
            <a:bodyPr wrap="none"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t>6</a:t>
              </a:r>
            </a:p>
          </p:txBody>
        </p:sp>
        <p:sp>
          <p:nvSpPr>
            <p:cNvPr id="54286" name="Text Box 17"/>
            <p:cNvSpPr txBox="1">
              <a:spLocks noChangeArrowheads="1"/>
            </p:cNvSpPr>
            <p:nvPr/>
          </p:nvSpPr>
          <p:spPr bwMode="auto">
            <a:xfrm>
              <a:off x="1704975" y="4800600"/>
              <a:ext cx="1676400"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5000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(5 </a:t>
              </a: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sym typeface="Symbol" panose="05050102010706020507" pitchFamily="18" charset="2"/>
                </a:rPr>
                <a:t></a:t>
              </a: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350" b="1"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all</a:t>
              </a:r>
            </a:p>
          </p:txBody>
        </p:sp>
        <p:sp>
          <p:nvSpPr>
            <p:cNvPr id="54287" name="Text Box 18"/>
            <p:cNvSpPr txBox="1">
              <a:spLocks noChangeArrowheads="1"/>
            </p:cNvSpPr>
            <p:nvPr/>
          </p:nvSpPr>
          <p:spPr bwMode="auto">
            <a:xfrm>
              <a:off x="3163888" y="4786314"/>
              <a:ext cx="4572000"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5000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 = true (since 5 </a:t>
              </a: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sym typeface="Symbol" panose="05050102010706020507" pitchFamily="18" charset="2"/>
                </a:rPr>
                <a:t> </a:t>
              </a: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sym typeface="Symbol" panose="05050102010706020507" pitchFamily="18" charset="2"/>
                </a:rPr>
                <a:t>4 and 5 </a:t>
              </a: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sym typeface="Symbol" panose="05050102010706020507" pitchFamily="18" charset="2"/>
                </a:rPr>
                <a:t></a:t>
              </a: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sym typeface="Symbol" panose="05050102010706020507" pitchFamily="18" charset="2"/>
                </a:rPr>
                <a:t> 6)</a:t>
              </a:r>
              <a:endPar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sym typeface="Symbol" panose="05050102010706020507" pitchFamily="18" charset="2"/>
              </a:endParaRPr>
            </a:p>
          </p:txBody>
        </p:sp>
        <p:sp>
          <p:nvSpPr>
            <p:cNvPr id="54288" name="Text Box 19"/>
            <p:cNvSpPr txBox="1">
              <a:spLocks noChangeArrowheads="1"/>
            </p:cNvSpPr>
            <p:nvPr/>
          </p:nvSpPr>
          <p:spPr bwMode="auto">
            <a:xfrm>
              <a:off x="1651001" y="3228975"/>
              <a:ext cx="1219200" cy="400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5000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(5 &lt; </a:t>
              </a:r>
              <a:r>
                <a:rPr kumimoji="0" lang="en-US" altLang="en-US" sz="1350" b="1"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all</a:t>
              </a:r>
              <a:endPar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4289" name="Text Box 20"/>
            <p:cNvSpPr txBox="1">
              <a:spLocks noChangeArrowheads="1"/>
            </p:cNvSpPr>
            <p:nvPr/>
          </p:nvSpPr>
          <p:spPr bwMode="auto">
            <a:xfrm>
              <a:off x="3152775" y="3959226"/>
              <a:ext cx="1219200" cy="400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5000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 = false</a:t>
              </a:r>
            </a:p>
          </p:txBody>
        </p:sp>
        <p:sp>
          <p:nvSpPr>
            <p:cNvPr id="54290" name="Text Box 21"/>
            <p:cNvSpPr txBox="1">
              <a:spLocks noChangeArrowheads="1"/>
            </p:cNvSpPr>
            <p:nvPr/>
          </p:nvSpPr>
          <p:spPr bwMode="auto">
            <a:xfrm>
              <a:off x="1704975" y="3962400"/>
              <a:ext cx="1219200" cy="400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5000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(5 = </a:t>
              </a:r>
              <a:r>
                <a:rPr kumimoji="0" lang="en-US" altLang="en-US" sz="1350" b="1"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all</a:t>
              </a:r>
              <a:endPar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4291" name="Rectangle 22"/>
            <p:cNvSpPr>
              <a:spLocks noChangeArrowheads="1"/>
            </p:cNvSpPr>
            <p:nvPr/>
          </p:nvSpPr>
          <p:spPr bwMode="auto">
            <a:xfrm>
              <a:off x="1238250" y="5257800"/>
              <a:ext cx="68008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67866" tIns="33338" rIns="67866" bIns="33338"/>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a:t>
              </a:r>
              <a:r>
                <a:rPr kumimoji="0" lang="en-US" altLang="en-US" sz="135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sym typeface="Symbol" panose="05050102010706020507" pitchFamily="18" charset="2"/>
                </a:rPr>
                <a:t></a:t>
              </a:r>
              <a:r>
                <a:rPr kumimoji="0" lang="en-US" altLang="en-US" sz="135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 </a:t>
              </a:r>
              <a:r>
                <a:rPr kumimoji="0" lang="en-US" altLang="en-US" sz="1350" b="1"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all</a:t>
              </a:r>
              <a:r>
                <a:rPr kumimoji="0" lang="en-US" altLang="en-US" sz="135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 </a:t>
              </a:r>
              <a:r>
                <a:rPr kumimoji="0" lang="en-US" altLang="en-US" sz="135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sym typeface="Symbol" panose="05050102010706020507" pitchFamily="18" charset="2"/>
                </a:rPr>
                <a:t> </a:t>
              </a:r>
              <a:r>
                <a:rPr kumimoji="0" lang="en-US" altLang="en-US" sz="1350" b="1"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sym typeface="Symbol" panose="05050102010706020507" pitchFamily="18" charset="2"/>
                </a:rPr>
                <a:t>not in</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sym typeface="Symbol" panose="05050102010706020507" pitchFamily="18" charset="2"/>
                </a:rPr>
                <a:t>However, (= </a:t>
              </a:r>
              <a:r>
                <a:rPr kumimoji="0" lang="en-US" altLang="en-US" sz="1350" b="1"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sym typeface="Symbol" panose="05050102010706020507" pitchFamily="18" charset="2"/>
                </a:rPr>
                <a:t>all</a:t>
              </a:r>
              <a:r>
                <a:rPr kumimoji="0" lang="en-US" altLang="en-US" sz="135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sym typeface="Symbol" panose="05050102010706020507" pitchFamily="18" charset="2"/>
                </a:rPr>
                <a:t>)  </a:t>
              </a:r>
              <a:r>
                <a:rPr kumimoji="0" lang="en-US" altLang="en-US" sz="1350" b="1"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sym typeface="Symbol" panose="05050102010706020507" pitchFamily="18" charset="2"/>
                </a:rPr>
                <a:t>in</a:t>
              </a:r>
            </a:p>
          </p:txBody>
        </p:sp>
        <p:sp>
          <p:nvSpPr>
            <p:cNvPr id="54292" name="Line 23"/>
            <p:cNvSpPr>
              <a:spLocks noChangeShapeType="1"/>
            </p:cNvSpPr>
            <p:nvPr/>
          </p:nvSpPr>
          <p:spPr bwMode="auto">
            <a:xfrm flipH="1">
              <a:off x="3016250" y="5603875"/>
              <a:ext cx="109538" cy="2286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IN"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grpSp>
    </p:spTree>
    <p:extLst>
      <p:ext uri="{BB962C8B-B14F-4D97-AF65-F5344CB8AC3E}">
        <p14:creationId xmlns:p14="http://schemas.microsoft.com/office/powerpoint/2010/main" val="286575035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1586" name="Rectangle 2"/>
          <p:cNvSpPr>
            <a:spLocks noGrp="1" noChangeArrowheads="1"/>
          </p:cNvSpPr>
          <p:nvPr>
            <p:ph type="title"/>
          </p:nvPr>
        </p:nvSpPr>
        <p:spPr/>
        <p:txBody>
          <a:bodyPr/>
          <a:lstStyle/>
          <a:p>
            <a:r>
              <a:rPr lang="en-US" altLang="en-US" dirty="0"/>
              <a:t>Test for Empty Relations</a:t>
            </a:r>
          </a:p>
        </p:txBody>
      </p:sp>
      <p:sp>
        <p:nvSpPr>
          <p:cNvPr id="55298" name="Rectangle 3"/>
          <p:cNvSpPr>
            <a:spLocks noGrp="1" noChangeArrowheads="1"/>
          </p:cNvSpPr>
          <p:nvPr>
            <p:ph type="body" idx="1"/>
          </p:nvPr>
        </p:nvSpPr>
        <p:spPr>
          <a:xfrm>
            <a:off x="1719263" y="829866"/>
            <a:ext cx="5702469" cy="2087070"/>
          </a:xfrm>
        </p:spPr>
        <p:txBody>
          <a:bodyPr/>
          <a:lstStyle/>
          <a:p>
            <a:r>
              <a:rPr lang="en-US" altLang="en-US" dirty="0"/>
              <a:t>The </a:t>
            </a:r>
            <a:r>
              <a:rPr lang="en-US" altLang="en-US" b="1" dirty="0"/>
              <a:t>exists</a:t>
            </a:r>
            <a:r>
              <a:rPr lang="en-US" altLang="en-US" dirty="0"/>
              <a:t> construct returns the value </a:t>
            </a:r>
            <a:r>
              <a:rPr lang="en-US" altLang="en-US" b="1" dirty="0"/>
              <a:t>true</a:t>
            </a:r>
            <a:r>
              <a:rPr lang="en-US" altLang="en-US" dirty="0"/>
              <a:t> if the argument subquery is nonempty.</a:t>
            </a:r>
          </a:p>
          <a:p>
            <a:r>
              <a:rPr lang="en-US" altLang="en-US" b="1" dirty="0"/>
              <a:t>exists </a:t>
            </a:r>
            <a:r>
              <a:rPr lang="en-US" altLang="en-US" i="1" dirty="0"/>
              <a:t> r </a:t>
            </a:r>
            <a:r>
              <a:rPr lang="en-US" altLang="en-US" dirty="0">
                <a:sym typeface="Symbol" panose="05050102010706020507" pitchFamily="18" charset="2"/>
              </a:rPr>
              <a:t> </a:t>
            </a:r>
            <a:r>
              <a:rPr lang="en-US" altLang="en-US" i="1" dirty="0">
                <a:sym typeface="Symbol" panose="05050102010706020507" pitchFamily="18" charset="2"/>
              </a:rPr>
              <a:t>r </a:t>
            </a:r>
            <a:r>
              <a:rPr lang="en-US" altLang="en-US" dirty="0">
                <a:sym typeface="Symbol" panose="05050102010706020507" pitchFamily="18" charset="2"/>
              </a:rPr>
              <a:t> </a:t>
            </a:r>
            <a:r>
              <a:rPr lang="en-US" altLang="en-US" i="1" dirty="0"/>
              <a:t>Ø</a:t>
            </a:r>
            <a:endParaRPr lang="en-US" altLang="en-US" dirty="0">
              <a:sym typeface="Symbol" panose="05050102010706020507" pitchFamily="18" charset="2"/>
            </a:endParaRPr>
          </a:p>
          <a:p>
            <a:r>
              <a:rPr lang="en-US" altLang="en-US" b="1" dirty="0">
                <a:sym typeface="Symbol" panose="05050102010706020507" pitchFamily="18" charset="2"/>
              </a:rPr>
              <a:t>not exists </a:t>
            </a:r>
            <a:r>
              <a:rPr lang="en-US" altLang="en-US" i="1" dirty="0"/>
              <a:t>r </a:t>
            </a:r>
            <a:r>
              <a:rPr lang="en-US" altLang="en-US" dirty="0">
                <a:sym typeface="Symbol" panose="05050102010706020507" pitchFamily="18" charset="2"/>
              </a:rPr>
              <a:t> </a:t>
            </a:r>
            <a:r>
              <a:rPr lang="en-US" altLang="en-US" i="1" dirty="0">
                <a:sym typeface="Symbol" panose="05050102010706020507" pitchFamily="18" charset="2"/>
              </a:rPr>
              <a:t>r </a:t>
            </a:r>
            <a:r>
              <a:rPr lang="en-US" altLang="en-US" dirty="0">
                <a:sym typeface="Symbol" panose="05050102010706020507" pitchFamily="18" charset="2"/>
              </a:rPr>
              <a:t>= </a:t>
            </a:r>
            <a:r>
              <a:rPr lang="en-US" altLang="en-US" i="1" dirty="0"/>
              <a:t>Ø</a:t>
            </a:r>
          </a:p>
        </p:txBody>
      </p:sp>
    </p:spTree>
    <p:extLst>
      <p:ext uri="{BB962C8B-B14F-4D97-AF65-F5344CB8AC3E}">
        <p14:creationId xmlns:p14="http://schemas.microsoft.com/office/powerpoint/2010/main" val="138848198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3634" name="Rectangle 2"/>
          <p:cNvSpPr>
            <a:spLocks noGrp="1" noChangeArrowheads="1"/>
          </p:cNvSpPr>
          <p:nvPr>
            <p:ph type="title"/>
          </p:nvPr>
        </p:nvSpPr>
        <p:spPr/>
        <p:txBody>
          <a:bodyPr/>
          <a:lstStyle/>
          <a:p>
            <a:r>
              <a:rPr lang="en-US" altLang="en-US" dirty="0"/>
              <a:t>Use of </a:t>
            </a:r>
            <a:r>
              <a:rPr lang="ja-JP" altLang="en-US" dirty="0"/>
              <a:t>“</a:t>
            </a:r>
            <a:r>
              <a:rPr lang="en-US" altLang="ja-JP" dirty="0"/>
              <a:t>exists</a:t>
            </a:r>
            <a:r>
              <a:rPr lang="ja-JP" altLang="en-US" dirty="0"/>
              <a:t>”</a:t>
            </a:r>
            <a:r>
              <a:rPr lang="en-US" altLang="ja-JP" dirty="0"/>
              <a:t> Clause</a:t>
            </a:r>
            <a:endParaRPr lang="en-US" altLang="en-US" dirty="0"/>
          </a:p>
        </p:txBody>
      </p:sp>
      <p:sp>
        <p:nvSpPr>
          <p:cNvPr id="56322" name="Rectangle 3"/>
          <p:cNvSpPr>
            <a:spLocks noGrp="1" noChangeArrowheads="1"/>
          </p:cNvSpPr>
          <p:nvPr>
            <p:ph type="body" idx="1"/>
          </p:nvPr>
        </p:nvSpPr>
        <p:spPr>
          <a:xfrm>
            <a:off x="1719263" y="820342"/>
            <a:ext cx="5888773" cy="3677840"/>
          </a:xfrm>
        </p:spPr>
        <p:txBody>
          <a:bodyPr/>
          <a:lstStyle/>
          <a:p>
            <a:r>
              <a:rPr lang="en-US" altLang="en-US" dirty="0"/>
              <a:t>Yet another way of specifying the query “Find all courses taught in both the Fall 2017 semester and in the Spring 2018 semester”</a:t>
            </a:r>
          </a:p>
          <a:p>
            <a:pPr>
              <a:buFont typeface="Monotype Sorts" charset="2"/>
              <a:buNone/>
            </a:pPr>
            <a:r>
              <a:rPr lang="en-US" altLang="en-US" b="1" dirty="0"/>
              <a:t>	   select </a:t>
            </a:r>
            <a:r>
              <a:rPr lang="en-US" altLang="en-US" i="1" dirty="0"/>
              <a:t>course_id</a:t>
            </a:r>
            <a:br>
              <a:rPr lang="en-US" altLang="en-US" i="1" dirty="0"/>
            </a:br>
            <a:r>
              <a:rPr lang="en-US" altLang="en-US" i="1" dirty="0"/>
              <a:t>   </a:t>
            </a:r>
            <a:r>
              <a:rPr lang="en-US" altLang="en-US" b="1" dirty="0"/>
              <a:t>from </a:t>
            </a:r>
            <a:r>
              <a:rPr lang="en-US" altLang="en-US" i="1" dirty="0"/>
              <a:t>section </a:t>
            </a:r>
            <a:r>
              <a:rPr lang="en-US" altLang="en-US" b="1" dirty="0"/>
              <a:t>as </a:t>
            </a:r>
            <a:r>
              <a:rPr lang="en-US" altLang="en-US" i="1" dirty="0"/>
              <a:t>S</a:t>
            </a:r>
            <a:br>
              <a:rPr lang="en-US" altLang="en-US" i="1" dirty="0"/>
            </a:br>
            <a:r>
              <a:rPr lang="en-US" altLang="en-US" i="1" dirty="0"/>
              <a:t>   </a:t>
            </a:r>
            <a:r>
              <a:rPr lang="en-US" altLang="en-US" b="1" dirty="0"/>
              <a:t>where </a:t>
            </a:r>
            <a:r>
              <a:rPr lang="en-US" altLang="en-US" i="1" dirty="0"/>
              <a:t>semester </a:t>
            </a:r>
            <a:r>
              <a:rPr lang="en-US" altLang="en-US" dirty="0"/>
              <a:t>= 'Fall' </a:t>
            </a:r>
            <a:r>
              <a:rPr lang="en-US" altLang="en-US" b="1" dirty="0"/>
              <a:t>and </a:t>
            </a:r>
            <a:r>
              <a:rPr lang="en-US" altLang="en-US" i="1" dirty="0"/>
              <a:t>year </a:t>
            </a:r>
            <a:r>
              <a:rPr lang="en-US" altLang="en-US" dirty="0"/>
              <a:t>= 2017 </a:t>
            </a:r>
            <a:r>
              <a:rPr lang="en-US" altLang="en-US" b="1" dirty="0"/>
              <a:t>and </a:t>
            </a:r>
            <a:br>
              <a:rPr lang="en-US" altLang="en-US" b="1" dirty="0"/>
            </a:br>
            <a:r>
              <a:rPr lang="en-US" altLang="en-US" b="1" dirty="0"/>
              <a:t>               exists  </a:t>
            </a:r>
            <a:r>
              <a:rPr lang="en-US" altLang="en-US" dirty="0"/>
              <a:t>(</a:t>
            </a:r>
            <a:r>
              <a:rPr lang="en-US" altLang="en-US" b="1" dirty="0"/>
              <a:t>select </a:t>
            </a:r>
            <a:r>
              <a:rPr lang="en-US" altLang="en-US" dirty="0"/>
              <a:t>*</a:t>
            </a:r>
            <a:br>
              <a:rPr lang="en-US" altLang="en-US" dirty="0"/>
            </a:br>
            <a:r>
              <a:rPr lang="en-US" altLang="en-US" dirty="0"/>
              <a:t>                            </a:t>
            </a:r>
            <a:r>
              <a:rPr lang="en-US" altLang="en-US" b="1" dirty="0"/>
              <a:t>from </a:t>
            </a:r>
            <a:r>
              <a:rPr lang="en-US" altLang="en-US" i="1" dirty="0"/>
              <a:t>section </a:t>
            </a:r>
            <a:r>
              <a:rPr lang="en-US" altLang="en-US" b="1" dirty="0"/>
              <a:t>as </a:t>
            </a:r>
            <a:r>
              <a:rPr lang="en-US" altLang="en-US" i="1" dirty="0"/>
              <a:t>T</a:t>
            </a:r>
            <a:br>
              <a:rPr lang="en-US" altLang="en-US" i="1" dirty="0"/>
            </a:br>
            <a:r>
              <a:rPr lang="en-US" altLang="en-US" i="1" dirty="0"/>
              <a:t>                            </a:t>
            </a:r>
            <a:r>
              <a:rPr lang="en-US" altLang="en-US" b="1" dirty="0"/>
              <a:t>where </a:t>
            </a:r>
            <a:r>
              <a:rPr lang="en-US" altLang="en-US" i="1" dirty="0"/>
              <a:t>semester </a:t>
            </a:r>
            <a:r>
              <a:rPr lang="en-US" altLang="en-US" dirty="0"/>
              <a:t>= 'Spring' </a:t>
            </a:r>
            <a:r>
              <a:rPr lang="en-US" altLang="en-US" b="1" dirty="0"/>
              <a:t>and </a:t>
            </a:r>
            <a:r>
              <a:rPr lang="en-US" altLang="en-US" i="1" dirty="0"/>
              <a:t>year</a:t>
            </a:r>
            <a:r>
              <a:rPr lang="en-US" altLang="en-US" dirty="0"/>
              <a:t>= 2018 </a:t>
            </a:r>
            <a:br>
              <a:rPr lang="en-US" altLang="en-US" dirty="0"/>
            </a:br>
            <a:r>
              <a:rPr lang="en-US" altLang="en-US" dirty="0"/>
              <a:t>                                        </a:t>
            </a:r>
            <a:r>
              <a:rPr lang="en-US" altLang="en-US" b="1" dirty="0"/>
              <a:t>and </a:t>
            </a:r>
            <a:r>
              <a:rPr lang="en-US" altLang="en-US" i="1" dirty="0"/>
              <a:t>S</a:t>
            </a:r>
            <a:r>
              <a:rPr lang="en-US" altLang="en-US" dirty="0"/>
              <a:t>.</a:t>
            </a:r>
            <a:r>
              <a:rPr lang="en-US" altLang="en-US" i="1" dirty="0"/>
              <a:t>course_id </a:t>
            </a:r>
            <a:r>
              <a:rPr lang="en-US" altLang="en-US" dirty="0"/>
              <a:t>= </a:t>
            </a:r>
            <a:r>
              <a:rPr lang="en-US" altLang="en-US" i="1" dirty="0"/>
              <a:t>T</a:t>
            </a:r>
            <a:r>
              <a:rPr lang="en-US" altLang="en-US" dirty="0"/>
              <a:t>.</a:t>
            </a:r>
            <a:r>
              <a:rPr lang="en-US" altLang="en-US" i="1" dirty="0"/>
              <a:t>course_id</a:t>
            </a:r>
            <a:r>
              <a:rPr lang="en-US" altLang="en-US" dirty="0"/>
              <a:t>);</a:t>
            </a:r>
          </a:p>
          <a:p>
            <a:pPr>
              <a:buFont typeface="Monotype Sorts" charset="2"/>
              <a:buNone/>
            </a:pPr>
            <a:r>
              <a:rPr lang="en-US" altLang="en-US" sz="600" dirty="0"/>
              <a:t> </a:t>
            </a:r>
          </a:p>
          <a:p>
            <a:r>
              <a:rPr lang="en-US" altLang="en-US" b="1" dirty="0">
                <a:solidFill>
                  <a:srgbClr val="002060"/>
                </a:solidFill>
              </a:rPr>
              <a:t>Correlation name</a:t>
            </a:r>
            <a:r>
              <a:rPr lang="en-US" altLang="en-US" dirty="0"/>
              <a:t> – variable S  in the outer query</a:t>
            </a:r>
            <a:endParaRPr lang="en-US" altLang="en-US" b="1" dirty="0">
              <a:solidFill>
                <a:srgbClr val="000099"/>
              </a:solidFill>
            </a:endParaRPr>
          </a:p>
          <a:p>
            <a:r>
              <a:rPr lang="en-US" altLang="en-US" b="1" dirty="0">
                <a:solidFill>
                  <a:srgbClr val="002060"/>
                </a:solidFill>
              </a:rPr>
              <a:t>Correlated subquery </a:t>
            </a:r>
            <a:r>
              <a:rPr lang="en-US" altLang="en-US" dirty="0"/>
              <a:t>– the inner query</a:t>
            </a:r>
          </a:p>
          <a:p>
            <a:pPr>
              <a:buFont typeface="Monotype Sorts" charset="2"/>
              <a:buNone/>
            </a:pPr>
            <a:endParaRPr lang="en-US" altLang="en-US" b="1" dirty="0">
              <a:solidFill>
                <a:srgbClr val="000099"/>
              </a:solidFill>
            </a:endParaRPr>
          </a:p>
        </p:txBody>
      </p:sp>
    </p:spTree>
    <p:extLst>
      <p:ext uri="{BB962C8B-B14F-4D97-AF65-F5344CB8AC3E}">
        <p14:creationId xmlns:p14="http://schemas.microsoft.com/office/powerpoint/2010/main" val="422232761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54658" name="Rectangle 2"/>
          <p:cNvSpPr>
            <a:spLocks noGrp="1" noChangeArrowheads="1"/>
          </p:cNvSpPr>
          <p:nvPr>
            <p:ph type="title"/>
          </p:nvPr>
        </p:nvSpPr>
        <p:spPr/>
        <p:txBody>
          <a:bodyPr/>
          <a:lstStyle/>
          <a:p>
            <a:r>
              <a:rPr lang="en-US" altLang="en-US" dirty="0"/>
              <a:t>Use of </a:t>
            </a:r>
            <a:r>
              <a:rPr lang="ja-JP" altLang="en-US" dirty="0"/>
              <a:t>“</a:t>
            </a:r>
            <a:r>
              <a:rPr lang="en-US" altLang="ja-JP" dirty="0"/>
              <a:t>not exists</a:t>
            </a:r>
            <a:r>
              <a:rPr lang="ja-JP" altLang="en-US" dirty="0"/>
              <a:t>”</a:t>
            </a:r>
            <a:r>
              <a:rPr lang="en-US" altLang="ja-JP" dirty="0"/>
              <a:t> Clause</a:t>
            </a:r>
            <a:endParaRPr lang="en-US" altLang="en-US" dirty="0"/>
          </a:p>
        </p:txBody>
      </p:sp>
      <p:sp>
        <p:nvSpPr>
          <p:cNvPr id="57346" name="Rectangle 3"/>
          <p:cNvSpPr>
            <a:spLocks noGrp="1" noChangeArrowheads="1"/>
          </p:cNvSpPr>
          <p:nvPr>
            <p:ph type="body" idx="1"/>
          </p:nvPr>
        </p:nvSpPr>
        <p:spPr>
          <a:xfrm>
            <a:off x="1719263" y="829866"/>
            <a:ext cx="5677827" cy="3458943"/>
          </a:xfrm>
        </p:spPr>
        <p:txBody>
          <a:bodyPr/>
          <a:lstStyle/>
          <a:p>
            <a:pPr>
              <a:tabLst>
                <a:tab pos="346472" algn="l"/>
                <a:tab pos="770335" algn="l"/>
                <a:tab pos="1160860" algn="l"/>
              </a:tabLst>
            </a:pPr>
            <a:r>
              <a:rPr lang="en-US" altLang="en-US" dirty="0"/>
              <a:t>Find all students who have taken all courses offered in the Biology department.</a:t>
            </a:r>
          </a:p>
          <a:p>
            <a:pPr>
              <a:tabLst>
                <a:tab pos="346472" algn="l"/>
                <a:tab pos="770335" algn="l"/>
                <a:tab pos="1160860" algn="l"/>
              </a:tabLst>
            </a:pPr>
            <a:endParaRPr lang="en-US" altLang="en-US" dirty="0"/>
          </a:p>
          <a:p>
            <a:pPr>
              <a:tabLst>
                <a:tab pos="346472" algn="l"/>
                <a:tab pos="770335" algn="l"/>
                <a:tab pos="1160860" algn="l"/>
              </a:tabLst>
            </a:pPr>
            <a:endParaRPr lang="en-US" altLang="en-US" dirty="0"/>
          </a:p>
          <a:p>
            <a:pPr>
              <a:tabLst>
                <a:tab pos="346472" algn="l"/>
                <a:tab pos="770335" algn="l"/>
                <a:tab pos="1160860" algn="l"/>
              </a:tabLst>
            </a:pPr>
            <a:endParaRPr lang="en-US" altLang="en-US" dirty="0"/>
          </a:p>
          <a:p>
            <a:pPr>
              <a:tabLst>
                <a:tab pos="346472" algn="l"/>
                <a:tab pos="770335" algn="l"/>
                <a:tab pos="1160860" algn="l"/>
              </a:tabLst>
            </a:pPr>
            <a:endParaRPr lang="en-US" altLang="en-US" dirty="0"/>
          </a:p>
          <a:p>
            <a:pPr>
              <a:tabLst>
                <a:tab pos="346472" algn="l"/>
                <a:tab pos="770335" algn="l"/>
                <a:tab pos="1160860" algn="l"/>
              </a:tabLst>
            </a:pPr>
            <a:endParaRPr lang="en-US" altLang="en-US" dirty="0"/>
          </a:p>
          <a:p>
            <a:pPr>
              <a:tabLst>
                <a:tab pos="346472" algn="l"/>
                <a:tab pos="770335" algn="l"/>
                <a:tab pos="1160860" algn="l"/>
              </a:tabLst>
            </a:pPr>
            <a:endParaRPr lang="en-US" altLang="en-US" dirty="0"/>
          </a:p>
          <a:p>
            <a:pPr>
              <a:tabLst>
                <a:tab pos="346472" algn="l"/>
                <a:tab pos="770335" algn="l"/>
                <a:tab pos="1160860" algn="l"/>
              </a:tabLst>
            </a:pPr>
            <a:endParaRPr lang="en-US" altLang="en-US" dirty="0"/>
          </a:p>
          <a:p>
            <a:pPr>
              <a:tabLst>
                <a:tab pos="346472" algn="l"/>
                <a:tab pos="770335" algn="l"/>
                <a:tab pos="1160860" algn="l"/>
              </a:tabLst>
            </a:pPr>
            <a:endParaRPr lang="en-US" altLang="en-US" dirty="0"/>
          </a:p>
          <a:p>
            <a:pPr>
              <a:tabLst>
                <a:tab pos="346472" algn="l"/>
                <a:tab pos="770335" algn="l"/>
                <a:tab pos="1160860" algn="l"/>
              </a:tabLst>
            </a:pPr>
            <a:endParaRPr lang="en-US" altLang="en-US" dirty="0"/>
          </a:p>
          <a:p>
            <a:pPr>
              <a:tabLst>
                <a:tab pos="346472" algn="l"/>
                <a:tab pos="770335" algn="l"/>
                <a:tab pos="1160860" algn="l"/>
              </a:tabLst>
            </a:pPr>
            <a:r>
              <a:rPr lang="en-US" altLang="en-US" dirty="0"/>
              <a:t>Note that X – Y = Ø   </a:t>
            </a:r>
            <a:r>
              <a:rPr lang="en-US" altLang="en-US" dirty="0">
                <a:sym typeface="Symbol" panose="05050102010706020507" pitchFamily="18" charset="2"/>
              </a:rPr>
              <a:t>   X Y</a:t>
            </a:r>
            <a:endParaRPr lang="en-US" altLang="en-US" dirty="0"/>
          </a:p>
          <a:p>
            <a:pPr>
              <a:tabLst>
                <a:tab pos="346472" algn="l"/>
                <a:tab pos="770335" algn="l"/>
                <a:tab pos="1160860" algn="l"/>
              </a:tabLst>
            </a:pPr>
            <a:r>
              <a:rPr lang="en-US" altLang="en-US" dirty="0">
                <a:sym typeface="Symbol" panose="05050102010706020507" pitchFamily="18" charset="2"/>
              </a:rPr>
              <a:t>Note: Cannot write this query using = all and its variants</a:t>
            </a:r>
            <a:endParaRPr lang="en-US" altLang="en-US" dirty="0"/>
          </a:p>
        </p:txBody>
      </p:sp>
      <p:sp>
        <p:nvSpPr>
          <p:cNvPr id="57347" name="Text Box 4"/>
          <p:cNvSpPr txBox="1">
            <a:spLocks noChangeArrowheads="1"/>
          </p:cNvSpPr>
          <p:nvPr/>
        </p:nvSpPr>
        <p:spPr bwMode="auto">
          <a:xfrm>
            <a:off x="2445375" y="1339025"/>
            <a:ext cx="5125857" cy="2712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0"/>
              </a:spcBef>
              <a:spcAft>
                <a:spcPct val="0"/>
              </a:spcAft>
              <a:buClrTx/>
              <a:buSzTx/>
              <a:buFontTx/>
              <a:buNone/>
              <a:tabLst/>
              <a:defRPr/>
            </a:pPr>
            <a:r>
              <a:rPr kumimoji="1"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select distinct </a:t>
            </a:r>
            <a:r>
              <a:rPr kumimoji="1"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a:t>
            </a:r>
            <a:r>
              <a:rPr kumimoji="1"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r>
              <a:rPr kumimoji="1"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ID</a:t>
            </a:r>
            <a:r>
              <a:rPr kumimoji="1"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1"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a:t>
            </a:r>
            <a:r>
              <a:rPr kumimoji="1"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r>
              <a:rPr kumimoji="1"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name</a:t>
            </a:r>
          </a:p>
          <a:p>
            <a:pPr marL="0" marR="0" lvl="0" indent="0" algn="l" defTabSz="685800" rtl="0" eaLnBrk="0" fontAlgn="base" latinLnBrk="0" hangingPunct="0">
              <a:lnSpc>
                <a:spcPct val="100000"/>
              </a:lnSpc>
              <a:spcBef>
                <a:spcPct val="0"/>
              </a:spcBef>
              <a:spcAft>
                <a:spcPct val="0"/>
              </a:spcAft>
              <a:buClrTx/>
              <a:buSzTx/>
              <a:buFontTx/>
              <a:buNone/>
              <a:tabLst/>
              <a:defRPr/>
            </a:pPr>
            <a:r>
              <a:rPr kumimoji="1"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from </a:t>
            </a:r>
            <a:r>
              <a:rPr kumimoji="1"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student </a:t>
            </a:r>
            <a:r>
              <a:rPr kumimoji="1"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as </a:t>
            </a:r>
            <a:r>
              <a:rPr kumimoji="1"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a:t>
            </a:r>
          </a:p>
          <a:p>
            <a:pPr marL="0" marR="0" lvl="0" indent="0" algn="l" defTabSz="685800" rtl="0" eaLnBrk="0" fontAlgn="base" latinLnBrk="0" hangingPunct="0">
              <a:lnSpc>
                <a:spcPct val="100000"/>
              </a:lnSpc>
              <a:spcBef>
                <a:spcPct val="0"/>
              </a:spcBef>
              <a:spcAft>
                <a:spcPct val="0"/>
              </a:spcAft>
              <a:buClrTx/>
              <a:buSzTx/>
              <a:buFontTx/>
              <a:buNone/>
              <a:tabLst/>
              <a:defRPr/>
            </a:pPr>
            <a:r>
              <a:rPr kumimoji="1"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where not exists </a:t>
            </a:r>
            <a:r>
              <a:rPr kumimoji="1"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1"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select </a:t>
            </a:r>
            <a:r>
              <a:rPr kumimoji="1" lang="en-US" altLang="en-US" sz="1200"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course_id</a:t>
            </a:r>
            <a:endParaRPr kumimoji="1"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a:p>
            <a:pPr marL="0" marR="0" lvl="0" indent="0" algn="l" defTabSz="685800" rtl="0" eaLnBrk="0" fontAlgn="base" latinLnBrk="0" hangingPunct="0">
              <a:lnSpc>
                <a:spcPct val="100000"/>
              </a:lnSpc>
              <a:spcBef>
                <a:spcPct val="0"/>
              </a:spcBef>
              <a:spcAft>
                <a:spcPct val="0"/>
              </a:spcAft>
              <a:buClrTx/>
              <a:buSzTx/>
              <a:buFontTx/>
              <a:buNone/>
              <a:tabLst/>
              <a:defRPr/>
            </a:pPr>
            <a:r>
              <a:rPr kumimoji="1"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from </a:t>
            </a:r>
            <a:r>
              <a:rPr kumimoji="1"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course</a:t>
            </a:r>
          </a:p>
          <a:p>
            <a:pPr marL="0" marR="0" lvl="0" indent="0" algn="l" defTabSz="685800" rtl="0" eaLnBrk="0" fontAlgn="base" latinLnBrk="0" hangingPunct="0">
              <a:lnSpc>
                <a:spcPct val="100000"/>
              </a:lnSpc>
              <a:spcBef>
                <a:spcPct val="0"/>
              </a:spcBef>
              <a:spcAft>
                <a:spcPct val="0"/>
              </a:spcAft>
              <a:buClrTx/>
              <a:buSzTx/>
              <a:buFontTx/>
              <a:buNone/>
              <a:tabLst/>
              <a:defRPr/>
            </a:pPr>
            <a:r>
              <a:rPr kumimoji="1"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where </a:t>
            </a:r>
            <a:r>
              <a:rPr kumimoji="1" lang="en-US" altLang="en-US" sz="1200"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dept_name</a:t>
            </a:r>
            <a:r>
              <a:rPr kumimoji="1"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1"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'Biology')</a:t>
            </a:r>
          </a:p>
          <a:p>
            <a:pPr marL="0" marR="0" lvl="0" indent="0" algn="l" defTabSz="685800" rtl="0" eaLnBrk="0" fontAlgn="base" latinLnBrk="0" hangingPunct="0">
              <a:lnSpc>
                <a:spcPct val="100000"/>
              </a:lnSpc>
              <a:spcBef>
                <a:spcPct val="0"/>
              </a:spcBef>
              <a:spcAft>
                <a:spcPct val="0"/>
              </a:spcAft>
              <a:buClrTx/>
              <a:buSzTx/>
              <a:buFontTx/>
              <a:buNone/>
              <a:tabLst/>
              <a:defRPr/>
            </a:pPr>
            <a:r>
              <a:rPr kumimoji="1"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except</a:t>
            </a:r>
          </a:p>
          <a:p>
            <a:pPr marL="0" marR="0" lvl="0" indent="0" algn="l" defTabSz="685800" rtl="0" eaLnBrk="0" fontAlgn="base" latinLnBrk="0" hangingPunct="0">
              <a:lnSpc>
                <a:spcPct val="100000"/>
              </a:lnSpc>
              <a:spcBef>
                <a:spcPct val="0"/>
              </a:spcBef>
              <a:spcAft>
                <a:spcPct val="0"/>
              </a:spcAft>
              <a:buClrTx/>
              <a:buSzTx/>
              <a:buFontTx/>
              <a:buNone/>
              <a:tabLst/>
              <a:defRPr/>
            </a:pPr>
            <a:r>
              <a:rPr kumimoji="1"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1"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select </a:t>
            </a:r>
            <a:r>
              <a:rPr kumimoji="1" lang="en-US" altLang="en-US" sz="1200"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T</a:t>
            </a:r>
            <a:r>
              <a:rPr kumimoji="1" lang="en-US" altLang="en-US" sz="1200" b="0" i="0"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a:t>
            </a:r>
            <a:r>
              <a:rPr kumimoji="1" lang="en-US" altLang="en-US" sz="1200"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course_id</a:t>
            </a:r>
            <a:endParaRPr kumimoji="1"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a:p>
            <a:pPr marL="0" marR="0" lvl="0" indent="0" algn="l" defTabSz="685800" rtl="0" eaLnBrk="0" fontAlgn="base" latinLnBrk="0" hangingPunct="0">
              <a:lnSpc>
                <a:spcPct val="100000"/>
              </a:lnSpc>
              <a:spcBef>
                <a:spcPct val="0"/>
              </a:spcBef>
              <a:spcAft>
                <a:spcPct val="0"/>
              </a:spcAft>
              <a:buClrTx/>
              <a:buSzTx/>
              <a:buFontTx/>
              <a:buNone/>
              <a:tabLst/>
              <a:defRPr/>
            </a:pPr>
            <a:r>
              <a:rPr kumimoji="1"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from </a:t>
            </a:r>
            <a:r>
              <a:rPr kumimoji="1"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takes </a:t>
            </a:r>
            <a:r>
              <a:rPr kumimoji="1"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as </a:t>
            </a:r>
            <a:r>
              <a:rPr kumimoji="1"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T</a:t>
            </a:r>
          </a:p>
          <a:p>
            <a:pPr marL="0" marR="0" lvl="0" indent="0" algn="l" defTabSz="685800" rtl="0" eaLnBrk="0" fontAlgn="base" latinLnBrk="0" hangingPunct="0">
              <a:lnSpc>
                <a:spcPct val="100000"/>
              </a:lnSpc>
              <a:spcBef>
                <a:spcPct val="0"/>
              </a:spcBef>
              <a:spcAft>
                <a:spcPct val="0"/>
              </a:spcAft>
              <a:buClrTx/>
              <a:buSzTx/>
              <a:buFontTx/>
              <a:buNone/>
              <a:tabLst/>
              <a:defRPr/>
            </a:pPr>
            <a:r>
              <a:rPr kumimoji="1"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where </a:t>
            </a:r>
            <a:r>
              <a:rPr kumimoji="1"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a:t>
            </a:r>
            <a:r>
              <a:rPr kumimoji="1"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r>
              <a:rPr kumimoji="1"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ID </a:t>
            </a:r>
            <a:r>
              <a:rPr kumimoji="1"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1"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T</a:t>
            </a:r>
            <a:r>
              <a:rPr kumimoji="1"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r>
              <a:rPr kumimoji="1"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ID</a:t>
            </a:r>
            <a:r>
              <a:rPr kumimoji="1"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p>
          <a:p>
            <a:pPr marL="214313" marR="0" lvl="0" indent="0" algn="l" defTabSz="685800" rtl="0" eaLnBrk="0" fontAlgn="base" latinLnBrk="0" hangingPunct="0">
              <a:lnSpc>
                <a:spcPct val="100000"/>
              </a:lnSpc>
              <a:spcBef>
                <a:spcPct val="0"/>
              </a:spcBef>
              <a:spcAft>
                <a:spcPct val="0"/>
              </a:spcAft>
              <a:buClr>
                <a:srgbClr val="FF9933"/>
              </a:buClr>
              <a:buSzPct val="110000"/>
              <a:buFontTx/>
              <a:buNone/>
              <a:tabLst/>
              <a:defRPr/>
            </a:pPr>
            <a:endParaRPr kumimoji="1"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a:p>
            <a:pPr marL="428625" marR="0" lvl="0" indent="-214313" algn="l" defTabSz="685800" rtl="0" eaLnBrk="0" fontAlgn="base" latinLnBrk="0" hangingPunct="0">
              <a:lnSpc>
                <a:spcPct val="100000"/>
              </a:lnSpc>
              <a:spcBef>
                <a:spcPct val="0"/>
              </a:spcBef>
              <a:spcAft>
                <a:spcPct val="0"/>
              </a:spcAft>
              <a:buClr>
                <a:srgbClr val="FF9933"/>
              </a:buClr>
              <a:buSzPct val="110000"/>
              <a:buFont typeface="Arial" panose="020B0604020202020204" pitchFamily="34" charset="0"/>
              <a:buChar char="•"/>
              <a:tabLst/>
              <a:defRPr/>
            </a:pP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First nested query lists all courses offered in Biology</a:t>
            </a:r>
          </a:p>
          <a:p>
            <a:pPr marL="428625" marR="0" lvl="0" indent="-214313" algn="l" defTabSz="685800" rtl="0" eaLnBrk="0" fontAlgn="base" latinLnBrk="0" hangingPunct="0">
              <a:lnSpc>
                <a:spcPct val="100000"/>
              </a:lnSpc>
              <a:spcBef>
                <a:spcPct val="0"/>
              </a:spcBef>
              <a:spcAft>
                <a:spcPct val="0"/>
              </a:spcAft>
              <a:buClr>
                <a:srgbClr val="FF9933"/>
              </a:buClr>
              <a:buSzPct val="110000"/>
              <a:buFont typeface="Arial" panose="020B0604020202020204" pitchFamily="34" charset="0"/>
              <a:buChar char="•"/>
              <a:tabLst/>
              <a:defRPr/>
            </a:pP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Second nested query lists all courses a particular student took</a:t>
            </a:r>
          </a:p>
          <a:p>
            <a:pPr marL="214313" marR="0" lvl="0" indent="0" algn="l" defTabSz="685800" rtl="0" eaLnBrk="0" fontAlgn="base" latinLnBrk="0" hangingPunct="0">
              <a:lnSpc>
                <a:spcPct val="100000"/>
              </a:lnSpc>
              <a:spcBef>
                <a:spcPct val="0"/>
              </a:spcBef>
              <a:spcAft>
                <a:spcPct val="0"/>
              </a:spcAft>
              <a:buClr>
                <a:srgbClr val="FF9933"/>
              </a:buClr>
              <a:buSzPct val="90000"/>
              <a:buFontTx/>
              <a:buNone/>
              <a:tabLst/>
              <a:defRPr/>
            </a:pPr>
            <a:endPar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a:p>
            <a:pPr marL="0" marR="0" lvl="0" indent="0" algn="l" defTabSz="685800" rtl="0" eaLnBrk="0" fontAlgn="base" latinLnBrk="0" hangingPunct="0">
              <a:lnSpc>
                <a:spcPct val="100000"/>
              </a:lnSpc>
              <a:spcBef>
                <a:spcPct val="0"/>
              </a:spcBef>
              <a:spcAft>
                <a:spcPct val="0"/>
              </a:spcAft>
              <a:buClrTx/>
              <a:buSzTx/>
              <a:buFontTx/>
              <a:buNone/>
              <a:tabLst/>
              <a:defRPr/>
            </a:pPr>
            <a:endParaRPr kumimoji="1"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Tree>
    <p:extLst>
      <p:ext uri="{BB962C8B-B14F-4D97-AF65-F5344CB8AC3E}">
        <p14:creationId xmlns:p14="http://schemas.microsoft.com/office/powerpoint/2010/main" val="415798640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6706" name="Rectangle 2"/>
          <p:cNvSpPr>
            <a:spLocks noGrp="1" noChangeArrowheads="1"/>
          </p:cNvSpPr>
          <p:nvPr>
            <p:ph type="title"/>
          </p:nvPr>
        </p:nvSpPr>
        <p:spPr>
          <a:xfrm>
            <a:off x="1728788" y="114300"/>
            <a:ext cx="6057900" cy="457200"/>
          </a:xfrm>
        </p:spPr>
        <p:txBody>
          <a:bodyPr/>
          <a:lstStyle/>
          <a:p>
            <a:r>
              <a:rPr lang="en-US" altLang="en-US" dirty="0"/>
              <a:t>Test for Absence of Duplicate Tuples</a:t>
            </a:r>
          </a:p>
        </p:txBody>
      </p:sp>
      <p:sp>
        <p:nvSpPr>
          <p:cNvPr id="58370" name="Rectangle 3"/>
          <p:cNvSpPr>
            <a:spLocks noGrp="1" noChangeArrowheads="1"/>
          </p:cNvSpPr>
          <p:nvPr>
            <p:ph type="body" idx="1"/>
          </p:nvPr>
        </p:nvSpPr>
        <p:spPr>
          <a:xfrm>
            <a:off x="1728788" y="825485"/>
            <a:ext cx="5624370" cy="3275409"/>
          </a:xfrm>
        </p:spPr>
        <p:txBody>
          <a:bodyPr/>
          <a:lstStyle/>
          <a:p>
            <a:pPr>
              <a:tabLst>
                <a:tab pos="602456" algn="l"/>
                <a:tab pos="1160860" algn="l"/>
              </a:tabLst>
            </a:pPr>
            <a:r>
              <a:rPr lang="en-US" altLang="en-US" dirty="0"/>
              <a:t>The </a:t>
            </a:r>
            <a:r>
              <a:rPr lang="en-US" altLang="en-US" b="1" dirty="0">
                <a:solidFill>
                  <a:srgbClr val="002060"/>
                </a:solidFill>
              </a:rPr>
              <a:t>unique</a:t>
            </a:r>
            <a:r>
              <a:rPr lang="en-US" altLang="en-US" dirty="0"/>
              <a:t> construct tests whether a subquery has any duplicate tuples in its result.</a:t>
            </a:r>
          </a:p>
          <a:p>
            <a:pPr>
              <a:tabLst>
                <a:tab pos="602456" algn="l"/>
                <a:tab pos="1160860" algn="l"/>
              </a:tabLst>
            </a:pPr>
            <a:r>
              <a:rPr lang="en-US" altLang="en-US" dirty="0"/>
              <a:t>The </a:t>
            </a:r>
            <a:r>
              <a:rPr lang="en-US" altLang="en-US" b="1" dirty="0">
                <a:solidFill>
                  <a:srgbClr val="002060"/>
                </a:solidFill>
              </a:rPr>
              <a:t>unique</a:t>
            </a:r>
            <a:r>
              <a:rPr lang="en-US" altLang="en-US" dirty="0"/>
              <a:t> construct evaluates to “true” if a given subquery contains no duplicates .</a:t>
            </a:r>
          </a:p>
          <a:p>
            <a:pPr>
              <a:tabLst>
                <a:tab pos="602456" algn="l"/>
                <a:tab pos="1160860" algn="l"/>
              </a:tabLst>
            </a:pPr>
            <a:r>
              <a:rPr lang="en-US" altLang="en-US" dirty="0"/>
              <a:t>Find all courses that were offered at most once in 2017</a:t>
            </a:r>
          </a:p>
          <a:p>
            <a:pPr lvl="1">
              <a:buNone/>
              <a:tabLst>
                <a:tab pos="602456" algn="l"/>
                <a:tab pos="1160860" algn="l"/>
              </a:tabLst>
            </a:pPr>
            <a:r>
              <a:rPr lang="en-US" altLang="en-US" b="1" dirty="0"/>
              <a:t>    select </a:t>
            </a:r>
            <a:r>
              <a:rPr lang="en-US" altLang="en-US" i="1" dirty="0" err="1"/>
              <a:t>T</a:t>
            </a:r>
            <a:r>
              <a:rPr lang="en-US" altLang="en-US" dirty="0" err="1"/>
              <a:t>.</a:t>
            </a:r>
            <a:r>
              <a:rPr lang="en-US" altLang="en-US" i="1" dirty="0" err="1"/>
              <a:t>course_id</a:t>
            </a:r>
            <a:br>
              <a:rPr lang="en-US" altLang="en-US" i="1" dirty="0"/>
            </a:br>
            <a:r>
              <a:rPr lang="en-US" altLang="en-US" b="1" dirty="0"/>
              <a:t>from </a:t>
            </a:r>
            <a:r>
              <a:rPr lang="en-US" altLang="en-US" i="1" dirty="0"/>
              <a:t>course </a:t>
            </a:r>
            <a:r>
              <a:rPr lang="en-US" altLang="en-US" b="1" dirty="0"/>
              <a:t>as </a:t>
            </a:r>
            <a:r>
              <a:rPr lang="en-US" altLang="en-US" i="1" dirty="0"/>
              <a:t>T</a:t>
            </a:r>
            <a:br>
              <a:rPr lang="en-US" altLang="en-US" i="1" dirty="0"/>
            </a:br>
            <a:r>
              <a:rPr lang="en-US" altLang="en-US" b="1" dirty="0"/>
              <a:t>where unique </a:t>
            </a:r>
            <a:r>
              <a:rPr lang="en-US" altLang="en-US" dirty="0"/>
              <a:t>( </a:t>
            </a:r>
            <a:r>
              <a:rPr lang="en-US" altLang="en-US" b="1" dirty="0"/>
              <a:t>select </a:t>
            </a:r>
            <a:r>
              <a:rPr lang="en-US" altLang="en-US" i="1" dirty="0" err="1"/>
              <a:t>R</a:t>
            </a:r>
            <a:r>
              <a:rPr lang="en-US" altLang="en-US" dirty="0" err="1"/>
              <a:t>.</a:t>
            </a:r>
            <a:r>
              <a:rPr lang="en-US" altLang="en-US" i="1" dirty="0" err="1"/>
              <a:t>course_id</a:t>
            </a:r>
            <a:br>
              <a:rPr lang="en-US" altLang="en-US" i="1" dirty="0"/>
            </a:br>
            <a:r>
              <a:rPr lang="en-US" altLang="en-US" i="1" dirty="0"/>
              <a:t>                           </a:t>
            </a:r>
            <a:r>
              <a:rPr lang="en-US" altLang="en-US" b="1" dirty="0"/>
              <a:t>from </a:t>
            </a:r>
            <a:r>
              <a:rPr lang="en-US" altLang="en-US" i="1" dirty="0"/>
              <a:t>section </a:t>
            </a:r>
            <a:r>
              <a:rPr lang="en-US" altLang="en-US" b="1" dirty="0"/>
              <a:t>as </a:t>
            </a:r>
            <a:r>
              <a:rPr lang="en-US" altLang="en-US" i="1" dirty="0"/>
              <a:t>R</a:t>
            </a:r>
            <a:br>
              <a:rPr lang="en-US" altLang="en-US" i="1" dirty="0"/>
            </a:br>
            <a:r>
              <a:rPr lang="en-US" altLang="en-US" i="1" dirty="0"/>
              <a:t>                           </a:t>
            </a:r>
            <a:r>
              <a:rPr lang="en-US" altLang="en-US" b="1" dirty="0"/>
              <a:t>where </a:t>
            </a:r>
            <a:r>
              <a:rPr lang="en-US" altLang="en-US" i="1" dirty="0" err="1"/>
              <a:t>T</a:t>
            </a:r>
            <a:r>
              <a:rPr lang="en-US" altLang="en-US" dirty="0" err="1"/>
              <a:t>.</a:t>
            </a:r>
            <a:r>
              <a:rPr lang="en-US" altLang="en-US" i="1" dirty="0" err="1"/>
              <a:t>course_id</a:t>
            </a:r>
            <a:r>
              <a:rPr lang="en-US" altLang="en-US" dirty="0"/>
              <a:t>= </a:t>
            </a:r>
            <a:r>
              <a:rPr lang="en-US" altLang="en-US" i="1" dirty="0" err="1"/>
              <a:t>R</a:t>
            </a:r>
            <a:r>
              <a:rPr lang="en-US" altLang="en-US" dirty="0" err="1"/>
              <a:t>.</a:t>
            </a:r>
            <a:r>
              <a:rPr lang="en-US" altLang="en-US" i="1" dirty="0" err="1"/>
              <a:t>course_id</a:t>
            </a:r>
            <a:r>
              <a:rPr lang="en-US" altLang="en-US" i="1" dirty="0"/>
              <a:t> </a:t>
            </a:r>
            <a:br>
              <a:rPr lang="en-US" altLang="en-US" i="1" dirty="0"/>
            </a:br>
            <a:r>
              <a:rPr lang="en-US" altLang="en-US" i="1" dirty="0"/>
              <a:t>                                       </a:t>
            </a:r>
            <a:r>
              <a:rPr lang="en-US" altLang="en-US" b="1" dirty="0"/>
              <a:t>and </a:t>
            </a:r>
            <a:r>
              <a:rPr lang="en-US" altLang="en-US" i="1" dirty="0" err="1"/>
              <a:t>R</a:t>
            </a:r>
            <a:r>
              <a:rPr lang="en-US" altLang="en-US" dirty="0" err="1"/>
              <a:t>.</a:t>
            </a:r>
            <a:r>
              <a:rPr lang="en-US" altLang="en-US" i="1" dirty="0" err="1"/>
              <a:t>year</a:t>
            </a:r>
            <a:r>
              <a:rPr lang="en-US" altLang="en-US" i="1" dirty="0"/>
              <a:t> </a:t>
            </a:r>
            <a:r>
              <a:rPr lang="en-US" altLang="en-US" dirty="0"/>
              <a:t>= 2017);</a:t>
            </a:r>
          </a:p>
        </p:txBody>
      </p:sp>
    </p:spTree>
    <p:extLst>
      <p:ext uri="{BB962C8B-B14F-4D97-AF65-F5344CB8AC3E}">
        <p14:creationId xmlns:p14="http://schemas.microsoft.com/office/powerpoint/2010/main" val="301195109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9">
            <a:extLst>
              <a:ext uri="{FF2B5EF4-FFF2-40B4-BE49-F238E27FC236}">
                <a16:creationId xmlns:a16="http://schemas.microsoft.com/office/drawing/2014/main" id="{5848C4B8-CC69-804F-93E9-5E96D80994E7}"/>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89</a:t>
            </a:fld>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charset="0"/>
                <a:ea typeface="ＭＳ Ｐゴシック" charset="-128"/>
                <a:cs typeface="+mn-cs"/>
              </a:rPr>
              <a:t>| COMS W4111_002_2021_1: Lecture 5: Advanced SQL and Projects</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 Donald F. Ferguson, 2021</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8" name="TextBox 8">
            <a:extLst>
              <a:ext uri="{FF2B5EF4-FFF2-40B4-BE49-F238E27FC236}">
                <a16:creationId xmlns:a16="http://schemas.microsoft.com/office/drawing/2014/main" id="{E40C840C-577D-8F41-B93F-3390A4A0879A}"/>
              </a:ext>
            </a:extLst>
          </p:cNvPr>
          <p:cNvSpPr txBox="1">
            <a:spLocks noChangeArrowheads="1"/>
          </p:cNvSpPr>
          <p:nvPr/>
        </p:nvSpPr>
        <p:spPr bwMode="auto">
          <a:xfrm>
            <a:off x="76200" y="514350"/>
            <a:ext cx="9144000" cy="4154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4000" b="0" i="1" u="none" strike="noStrike" kern="1200" cap="none" spc="0" normalizeH="0" baseline="0" noProof="0" dirty="0">
                <a:ln>
                  <a:noFill/>
                </a:ln>
                <a:solidFill>
                  <a:prstClr val="white"/>
                </a:solidFill>
                <a:effectLst/>
                <a:uLnTx/>
                <a:uFillTx/>
                <a:latin typeface="Calibri" charset="0"/>
                <a:ea typeface="ＭＳ Ｐゴシック" charset="-128"/>
                <a:cs typeface="+mn-cs"/>
              </a:rPr>
              <a:t>Completing Subqueries</a:t>
            </a:r>
          </a:p>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altLang="en-US" sz="2000" b="0" i="0" u="none" strike="noStrike" kern="1200" cap="none" spc="0" normalizeH="0" baseline="0" noProof="0" dirty="0">
                <a:ln>
                  <a:noFill/>
                </a:ln>
                <a:solidFill>
                  <a:prstClr val="white"/>
                </a:solidFill>
                <a:effectLst/>
                <a:uLnTx/>
                <a:uFillTx/>
                <a:latin typeface="Calibri" charset="0"/>
                <a:ea typeface="ＭＳ Ｐゴシック" charset="-128"/>
                <a:cs typeface="+mn-cs"/>
              </a:rPr>
              <a:t>A subquery is a query inside a query.</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altLang="en-US" sz="2000" b="0" i="0" u="none" strike="noStrike" kern="1200" cap="none" spc="0" normalizeH="0" baseline="0" noProof="0" dirty="0">
                <a:ln>
                  <a:noFill/>
                </a:ln>
                <a:solidFill>
                  <a:prstClr val="white"/>
                </a:solidFill>
                <a:effectLst/>
                <a:uLnTx/>
                <a:uFillTx/>
                <a:latin typeface="Calibri" charset="0"/>
                <a:ea typeface="ＭＳ Ｐゴシック" charset="-128"/>
                <a:cs typeface="+mn-cs"/>
              </a:rPr>
              <a:t>Logically, the engine calls the subquery when evaluating</a:t>
            </a:r>
            <a:br>
              <a:rPr kumimoji="0" lang="en-US" altLang="en-US" sz="2000" b="0" i="0" u="none" strike="noStrike" kern="1200" cap="none" spc="0" normalizeH="0" baseline="0" noProof="0" dirty="0">
                <a:ln>
                  <a:noFill/>
                </a:ln>
                <a:solidFill>
                  <a:prstClr val="white"/>
                </a:solidFill>
                <a:effectLst/>
                <a:uLnTx/>
                <a:uFillTx/>
                <a:latin typeface="Calibri" charset="0"/>
                <a:ea typeface="ＭＳ Ｐゴシック" charset="-128"/>
                <a:cs typeface="+mn-cs"/>
              </a:rPr>
            </a:br>
            <a:r>
              <a:rPr kumimoji="0" lang="en-US" altLang="en-US" sz="2000" b="0" i="0" u="none" strike="noStrike" kern="1200" cap="none" spc="0" normalizeH="0" baseline="0" noProof="0" dirty="0">
                <a:ln>
                  <a:noFill/>
                </a:ln>
                <a:solidFill>
                  <a:prstClr val="white"/>
                </a:solidFill>
                <a:effectLst/>
                <a:uLnTx/>
                <a:uFillTx/>
                <a:latin typeface="Calibri" charset="0"/>
                <a:ea typeface="ＭＳ Ｐゴシック" charset="-128"/>
                <a:cs typeface="+mn-cs"/>
              </a:rPr>
              <a:t>every row in processing.</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altLang="en-US" sz="2000" b="0" i="0" u="none" strike="noStrike" kern="1200" cap="none" spc="0" normalizeH="0" baseline="0" noProof="0" dirty="0">
                <a:ln>
                  <a:noFill/>
                </a:ln>
                <a:solidFill>
                  <a:prstClr val="white"/>
                </a:solidFill>
                <a:effectLst/>
                <a:uLnTx/>
                <a:uFillTx/>
                <a:latin typeface="Calibri" charset="0"/>
                <a:ea typeface="ＭＳ Ｐゴシック" charset="-128"/>
                <a:cs typeface="+mn-cs"/>
              </a:rPr>
              <a:t>Correlation means properties from the outer row being evaluated are inputs to the inner query.</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altLang="en-US" sz="2000" b="0" i="0" u="none" strike="noStrike" kern="1200" cap="none" spc="0" normalizeH="0" baseline="0" noProof="0" dirty="0">
                <a:ln>
                  <a:noFill/>
                </a:ln>
                <a:solidFill>
                  <a:prstClr val="white"/>
                </a:solidFill>
                <a:effectLst/>
                <a:uLnTx/>
                <a:uFillTx/>
                <a:latin typeface="Calibri" charset="0"/>
                <a:ea typeface="ＭＳ Ｐゴシック" charset="-128"/>
                <a:cs typeface="+mn-cs"/>
              </a:rPr>
              <a:t>Subqueries:</a:t>
            </a:r>
          </a:p>
          <a:p>
            <a:pPr marL="102870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altLang="en-US" sz="2000" b="0" i="0" u="none" strike="noStrike" kern="1200" cap="none" spc="0" normalizeH="0" baseline="0" noProof="0" dirty="0">
                <a:ln>
                  <a:noFill/>
                </a:ln>
                <a:solidFill>
                  <a:prstClr val="white"/>
                </a:solidFill>
                <a:effectLst/>
                <a:uLnTx/>
                <a:uFillTx/>
                <a:latin typeface="Calibri" charset="0"/>
                <a:ea typeface="ＭＳ Ｐゴシック" charset="-128"/>
                <a:cs typeface="+mn-cs"/>
              </a:rPr>
              <a:t> Return tables if in the FROM clause.</a:t>
            </a:r>
          </a:p>
          <a:p>
            <a:pPr marL="102870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altLang="en-US" sz="2000" b="0" i="0" u="none" strike="noStrike" kern="1200" cap="none" spc="0" normalizeH="0" baseline="0" noProof="0" dirty="0">
                <a:ln>
                  <a:noFill/>
                </a:ln>
                <a:solidFill>
                  <a:prstClr val="white"/>
                </a:solidFill>
                <a:effectLst/>
                <a:uLnTx/>
                <a:uFillTx/>
                <a:latin typeface="Calibri" charset="0"/>
                <a:ea typeface="ＭＳ Ｐゴシック" charset="-128"/>
                <a:cs typeface="+mn-cs"/>
              </a:rPr>
              <a:t>Scalars in the SELECT clause.</a:t>
            </a:r>
          </a:p>
          <a:p>
            <a:pPr marL="102870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altLang="en-US" sz="2000" b="0" i="0" u="none" strike="noStrike" kern="1200" cap="none" spc="0" normalizeH="0" baseline="0" noProof="0" dirty="0">
                <a:ln>
                  <a:noFill/>
                </a:ln>
                <a:solidFill>
                  <a:prstClr val="white"/>
                </a:solidFill>
                <a:effectLst/>
                <a:uLnTx/>
                <a:uFillTx/>
                <a:latin typeface="Calibri" charset="0"/>
                <a:ea typeface="ＭＳ Ｐゴシック" charset="-128"/>
                <a:cs typeface="+mn-cs"/>
              </a:rPr>
              <a:t>Tables or scalars depending on the comparison operator in WHERE.</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altLang="en-US" sz="1600" b="0" i="0"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1868520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10C16AC-B0F2-C947-98D5-C9F506B58195}"/>
              </a:ext>
            </a:extLst>
          </p:cNvPr>
          <p:cNvSpPr>
            <a:spLocks noGrp="1"/>
          </p:cNvSpPr>
          <p:nvPr>
            <p:ph idx="1"/>
          </p:nvPr>
        </p:nvSpPr>
        <p:spPr>
          <a:xfrm>
            <a:off x="3581400" y="590550"/>
            <a:ext cx="5410200" cy="4038600"/>
          </a:xfrm>
        </p:spPr>
        <p:txBody>
          <a:bodyPr/>
          <a:lstStyle/>
          <a:p>
            <a:r>
              <a:rPr lang="en-US" dirty="0"/>
              <a:t>Raw data when loaded into DB is:</a:t>
            </a:r>
          </a:p>
          <a:p>
            <a:endParaRPr lang="en-US" dirty="0"/>
          </a:p>
          <a:p>
            <a:endParaRPr lang="en-US" dirty="0"/>
          </a:p>
          <a:p>
            <a:r>
              <a:rPr lang="en-US" dirty="0" err="1"/>
              <a:t>Known_for_titles</a:t>
            </a:r>
            <a:r>
              <a:rPr lang="en-US" dirty="0"/>
              <a:t> is a </a:t>
            </a:r>
            <a:r>
              <a:rPr lang="en-US" i="1" dirty="0"/>
              <a:t>multivalued</a:t>
            </a:r>
            <a:r>
              <a:rPr lang="en-US" dirty="0"/>
              <a:t> attribute.</a:t>
            </a:r>
            <a:br>
              <a:rPr lang="en-US" dirty="0"/>
            </a:br>
            <a:r>
              <a:rPr lang="en-US" dirty="0"/>
              <a:t>It is 4 values in a set drawn from a domain.</a:t>
            </a:r>
          </a:p>
          <a:p>
            <a:r>
              <a:rPr lang="en-US" dirty="0"/>
              <a:t>We saw some interesting index issues for a composite attribute.</a:t>
            </a:r>
          </a:p>
          <a:p>
            <a:r>
              <a:rPr lang="en-US" dirty="0"/>
              <a:t>Multivalued attributes also introduce some interesting issues.</a:t>
            </a:r>
          </a:p>
          <a:p>
            <a:r>
              <a:rPr lang="en-US" dirty="0">
                <a:solidFill>
                  <a:srgbClr val="FF0000"/>
                </a:solidFill>
              </a:rPr>
              <a:t>Switch to notebook.</a:t>
            </a:r>
          </a:p>
        </p:txBody>
      </p:sp>
      <p:sp>
        <p:nvSpPr>
          <p:cNvPr id="3" name="Title 2">
            <a:extLst>
              <a:ext uri="{FF2B5EF4-FFF2-40B4-BE49-F238E27FC236}">
                <a16:creationId xmlns:a16="http://schemas.microsoft.com/office/drawing/2014/main" id="{42C5C9E0-F544-4545-B625-2ADB2D5A34F4}"/>
              </a:ext>
            </a:extLst>
          </p:cNvPr>
          <p:cNvSpPr>
            <a:spLocks noGrp="1"/>
          </p:cNvSpPr>
          <p:nvPr>
            <p:ph type="title"/>
          </p:nvPr>
        </p:nvSpPr>
        <p:spPr/>
        <p:txBody>
          <a:bodyPr/>
          <a:lstStyle/>
          <a:p>
            <a:r>
              <a:rPr lang="en-US" dirty="0"/>
              <a:t>IMDB Known For</a:t>
            </a:r>
          </a:p>
        </p:txBody>
      </p:sp>
      <p:pic>
        <p:nvPicPr>
          <p:cNvPr id="4" name="Picture 3">
            <a:extLst>
              <a:ext uri="{FF2B5EF4-FFF2-40B4-BE49-F238E27FC236}">
                <a16:creationId xmlns:a16="http://schemas.microsoft.com/office/drawing/2014/main" id="{4C0EF3B1-3BDA-B641-8B3E-06A1218A999D}"/>
              </a:ext>
            </a:extLst>
          </p:cNvPr>
          <p:cNvPicPr>
            <a:picLocks noChangeAspect="1"/>
          </p:cNvPicPr>
          <p:nvPr/>
        </p:nvPicPr>
        <p:blipFill>
          <a:blip r:embed="rId2"/>
          <a:stretch>
            <a:fillRect/>
          </a:stretch>
        </p:blipFill>
        <p:spPr>
          <a:xfrm>
            <a:off x="172570" y="470665"/>
            <a:ext cx="3331882" cy="2204341"/>
          </a:xfrm>
          <a:prstGeom prst="rect">
            <a:avLst/>
          </a:prstGeom>
        </p:spPr>
      </p:pic>
      <p:pic>
        <p:nvPicPr>
          <p:cNvPr id="5" name="Picture 4">
            <a:extLst>
              <a:ext uri="{FF2B5EF4-FFF2-40B4-BE49-F238E27FC236}">
                <a16:creationId xmlns:a16="http://schemas.microsoft.com/office/drawing/2014/main" id="{3C70AF69-1377-7F45-A2AB-DB12C4240A65}"/>
              </a:ext>
            </a:extLst>
          </p:cNvPr>
          <p:cNvPicPr>
            <a:picLocks noChangeAspect="1"/>
          </p:cNvPicPr>
          <p:nvPr/>
        </p:nvPicPr>
        <p:blipFill>
          <a:blip r:embed="rId3"/>
          <a:stretch>
            <a:fillRect/>
          </a:stretch>
        </p:blipFill>
        <p:spPr>
          <a:xfrm>
            <a:off x="140144" y="2735803"/>
            <a:ext cx="3331882" cy="1606745"/>
          </a:xfrm>
          <a:prstGeom prst="rect">
            <a:avLst/>
          </a:prstGeom>
        </p:spPr>
      </p:pic>
      <p:pic>
        <p:nvPicPr>
          <p:cNvPr id="6" name="Picture 5">
            <a:extLst>
              <a:ext uri="{FF2B5EF4-FFF2-40B4-BE49-F238E27FC236}">
                <a16:creationId xmlns:a16="http://schemas.microsoft.com/office/drawing/2014/main" id="{2EBC8737-1EC6-5846-919E-03113DA8FDEE}"/>
              </a:ext>
            </a:extLst>
          </p:cNvPr>
          <p:cNvPicPr>
            <a:picLocks noChangeAspect="1"/>
          </p:cNvPicPr>
          <p:nvPr/>
        </p:nvPicPr>
        <p:blipFill>
          <a:blip r:embed="rId4"/>
          <a:stretch>
            <a:fillRect/>
          </a:stretch>
        </p:blipFill>
        <p:spPr>
          <a:xfrm>
            <a:off x="3738725" y="959932"/>
            <a:ext cx="5100474" cy="623391"/>
          </a:xfrm>
          <a:prstGeom prst="rect">
            <a:avLst/>
          </a:prstGeom>
        </p:spPr>
      </p:pic>
    </p:spTree>
    <p:extLst>
      <p:ext uri="{BB962C8B-B14F-4D97-AF65-F5344CB8AC3E}">
        <p14:creationId xmlns:p14="http://schemas.microsoft.com/office/powerpoint/2010/main" val="100529215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8754" name="Rectangle 2"/>
          <p:cNvSpPr>
            <a:spLocks noGrp="1" noChangeArrowheads="1"/>
          </p:cNvSpPr>
          <p:nvPr>
            <p:ph type="title"/>
          </p:nvPr>
        </p:nvSpPr>
        <p:spPr/>
        <p:txBody>
          <a:bodyPr/>
          <a:lstStyle/>
          <a:p>
            <a:r>
              <a:rPr lang="en-US" altLang="en-US" dirty="0"/>
              <a:t>Subqueries in the From Clause</a:t>
            </a:r>
          </a:p>
        </p:txBody>
      </p:sp>
      <p:sp>
        <p:nvSpPr>
          <p:cNvPr id="44034" name="Rectangle 3"/>
          <p:cNvSpPr>
            <a:spLocks noGrp="1" noChangeArrowheads="1"/>
          </p:cNvSpPr>
          <p:nvPr>
            <p:ph type="body" idx="1"/>
          </p:nvPr>
        </p:nvSpPr>
        <p:spPr>
          <a:xfrm>
            <a:off x="1719263" y="802434"/>
            <a:ext cx="5582621" cy="3657600"/>
          </a:xfrm>
        </p:spPr>
        <p:txBody>
          <a:bodyPr/>
          <a:lstStyle/>
          <a:p>
            <a:pPr>
              <a:tabLst>
                <a:tab pos="859631" algn="l"/>
                <a:tab pos="1206104" algn="l"/>
                <a:tab pos="1283494" algn="l"/>
              </a:tabLst>
            </a:pPr>
            <a:r>
              <a:rPr lang="en-US" altLang="en-US" dirty="0"/>
              <a:t>SQL allows a subquery expression to be used in the </a:t>
            </a:r>
            <a:r>
              <a:rPr lang="en-US" altLang="en-US" b="1" dirty="0"/>
              <a:t>from </a:t>
            </a:r>
            <a:r>
              <a:rPr lang="en-US" altLang="en-US" dirty="0"/>
              <a:t>clause</a:t>
            </a:r>
          </a:p>
          <a:p>
            <a:pPr>
              <a:tabLst>
                <a:tab pos="859631" algn="l"/>
                <a:tab pos="1206104" algn="l"/>
                <a:tab pos="1283494" algn="l"/>
              </a:tabLst>
            </a:pPr>
            <a:r>
              <a:rPr lang="en-US" altLang="en-US" dirty="0"/>
              <a:t>Find the average instructors’ salaries of those departments where the average salary is greater than $42,000.”</a:t>
            </a:r>
          </a:p>
          <a:p>
            <a:pPr lvl="1">
              <a:buNone/>
              <a:tabLst>
                <a:tab pos="859631" algn="l"/>
                <a:tab pos="1206104" algn="l"/>
                <a:tab pos="1283494" algn="l"/>
              </a:tabLst>
            </a:pPr>
            <a:r>
              <a:rPr lang="en-US" altLang="en-US" b="1" dirty="0"/>
              <a:t>     select </a:t>
            </a:r>
            <a:r>
              <a:rPr lang="en-US" altLang="en-US" i="1" dirty="0"/>
              <a:t>dept_name</a:t>
            </a:r>
            <a:r>
              <a:rPr lang="en-US" altLang="en-US" dirty="0"/>
              <a:t>, </a:t>
            </a:r>
            <a:r>
              <a:rPr lang="en-US" altLang="en-US" i="1" dirty="0" err="1"/>
              <a:t>avg_salary</a:t>
            </a:r>
            <a:br>
              <a:rPr lang="en-US" altLang="en-US" i="1" dirty="0"/>
            </a:br>
            <a:r>
              <a:rPr lang="en-US" altLang="en-US" b="1" dirty="0"/>
              <a:t>from </a:t>
            </a:r>
            <a:r>
              <a:rPr lang="en-US" altLang="en-US" dirty="0"/>
              <a:t>( </a:t>
            </a:r>
            <a:r>
              <a:rPr lang="en-US" altLang="en-US" b="1" dirty="0"/>
              <a:t>select </a:t>
            </a:r>
            <a:r>
              <a:rPr lang="en-US" altLang="en-US" i="1" dirty="0"/>
              <a:t>dept_name</a:t>
            </a:r>
            <a:r>
              <a:rPr lang="en-US" altLang="en-US" dirty="0"/>
              <a:t>, </a:t>
            </a:r>
            <a:r>
              <a:rPr lang="en-US" altLang="en-US" b="1" dirty="0" err="1"/>
              <a:t>avg</a:t>
            </a:r>
            <a:r>
              <a:rPr lang="en-US" altLang="en-US" b="1" dirty="0"/>
              <a:t> </a:t>
            </a:r>
            <a:r>
              <a:rPr lang="en-US" altLang="en-US" dirty="0"/>
              <a:t>(</a:t>
            </a:r>
            <a:r>
              <a:rPr lang="en-US" altLang="en-US" i="1" dirty="0"/>
              <a:t>salary</a:t>
            </a:r>
            <a:r>
              <a:rPr lang="en-US" altLang="en-US" dirty="0"/>
              <a:t>) </a:t>
            </a:r>
            <a:r>
              <a:rPr lang="en-US" altLang="en-US" b="1" dirty="0"/>
              <a:t>as </a:t>
            </a:r>
            <a:r>
              <a:rPr lang="en-US" altLang="en-US" i="1" dirty="0" err="1"/>
              <a:t>avg_salary</a:t>
            </a:r>
            <a:br>
              <a:rPr lang="en-US" altLang="en-US" i="1" dirty="0"/>
            </a:br>
            <a:r>
              <a:rPr lang="en-US" altLang="en-US" i="1" dirty="0"/>
              <a:t>           </a:t>
            </a:r>
            <a:r>
              <a:rPr lang="en-US" altLang="en-US" b="1" dirty="0"/>
              <a:t>from </a:t>
            </a:r>
            <a:r>
              <a:rPr lang="en-US" altLang="en-US" i="1" dirty="0"/>
              <a:t>instructor</a:t>
            </a:r>
            <a:br>
              <a:rPr lang="en-US" altLang="en-US" i="1" dirty="0"/>
            </a:br>
            <a:r>
              <a:rPr lang="en-US" altLang="en-US" i="1" dirty="0"/>
              <a:t>           </a:t>
            </a:r>
            <a:r>
              <a:rPr lang="en-US" altLang="en-US" b="1" dirty="0"/>
              <a:t>group by </a:t>
            </a:r>
            <a:r>
              <a:rPr lang="en-US" altLang="en-US" i="1" dirty="0"/>
              <a:t>dept_name</a:t>
            </a:r>
            <a:r>
              <a:rPr lang="en-US" altLang="en-US" dirty="0"/>
              <a:t>)</a:t>
            </a:r>
            <a:br>
              <a:rPr lang="en-US" altLang="en-US" dirty="0"/>
            </a:br>
            <a:r>
              <a:rPr lang="en-US" altLang="en-US" b="1" dirty="0"/>
              <a:t>where </a:t>
            </a:r>
            <a:r>
              <a:rPr lang="en-US" altLang="en-US" i="1" dirty="0" err="1"/>
              <a:t>avg_salary</a:t>
            </a:r>
            <a:r>
              <a:rPr lang="en-US" altLang="en-US" i="1" dirty="0"/>
              <a:t> </a:t>
            </a:r>
            <a:r>
              <a:rPr lang="en-US" altLang="en-US" dirty="0"/>
              <a:t>&gt; 42000;</a:t>
            </a:r>
          </a:p>
          <a:p>
            <a:pPr>
              <a:tabLst>
                <a:tab pos="859631" algn="l"/>
                <a:tab pos="1206104" algn="l"/>
                <a:tab pos="1283494" algn="l"/>
              </a:tabLst>
            </a:pPr>
            <a:r>
              <a:rPr lang="en-US" altLang="en-US" dirty="0"/>
              <a:t>Note that we do not need to use the </a:t>
            </a:r>
            <a:r>
              <a:rPr lang="en-US" altLang="en-US" b="1" dirty="0"/>
              <a:t>having </a:t>
            </a:r>
            <a:r>
              <a:rPr lang="en-US" altLang="en-US" dirty="0"/>
              <a:t>clause</a:t>
            </a:r>
          </a:p>
          <a:p>
            <a:pPr>
              <a:tabLst>
                <a:tab pos="859631" algn="l"/>
                <a:tab pos="1206104" algn="l"/>
                <a:tab pos="1283494" algn="l"/>
              </a:tabLst>
            </a:pPr>
            <a:r>
              <a:rPr lang="en-US" altLang="en-US" dirty="0"/>
              <a:t>Another way to write above query</a:t>
            </a:r>
          </a:p>
          <a:p>
            <a:pPr marL="0" indent="0">
              <a:buNone/>
              <a:tabLst>
                <a:tab pos="859631" algn="l"/>
                <a:tab pos="1206104" algn="l"/>
                <a:tab pos="1283494" algn="l"/>
              </a:tabLst>
            </a:pPr>
            <a:r>
              <a:rPr lang="en-US" altLang="en-US" sz="600" dirty="0"/>
              <a:t> </a:t>
            </a:r>
          </a:p>
          <a:p>
            <a:pPr lvl="1">
              <a:spcBef>
                <a:spcPts val="0"/>
              </a:spcBef>
              <a:buNone/>
              <a:tabLst>
                <a:tab pos="859631" algn="l"/>
                <a:tab pos="1206104" algn="l"/>
                <a:tab pos="1283494" algn="l"/>
              </a:tabLst>
            </a:pPr>
            <a:r>
              <a:rPr lang="en-US" altLang="en-US" b="1" dirty="0"/>
              <a:t>     select </a:t>
            </a:r>
            <a:r>
              <a:rPr lang="en-US" altLang="en-US" i="1" dirty="0"/>
              <a:t>dept_name</a:t>
            </a:r>
            <a:r>
              <a:rPr lang="en-US" altLang="en-US" dirty="0"/>
              <a:t>, </a:t>
            </a:r>
            <a:r>
              <a:rPr lang="en-US" altLang="en-US" i="1" dirty="0" err="1"/>
              <a:t>avg_salary</a:t>
            </a:r>
            <a:br>
              <a:rPr lang="en-US" altLang="en-US" i="1" dirty="0"/>
            </a:br>
            <a:r>
              <a:rPr lang="en-US" altLang="en-US" b="1" dirty="0"/>
              <a:t>from </a:t>
            </a:r>
            <a:r>
              <a:rPr lang="en-US" altLang="en-US" dirty="0"/>
              <a:t>( </a:t>
            </a:r>
            <a:r>
              <a:rPr lang="en-US" altLang="en-US" b="1" dirty="0"/>
              <a:t>select </a:t>
            </a:r>
            <a:r>
              <a:rPr lang="en-US" altLang="en-US" i="1" dirty="0"/>
              <a:t>dept_name</a:t>
            </a:r>
            <a:r>
              <a:rPr lang="en-US" altLang="en-US" dirty="0"/>
              <a:t>, </a:t>
            </a:r>
            <a:r>
              <a:rPr lang="en-US" altLang="en-US" b="1" dirty="0" err="1"/>
              <a:t>avg</a:t>
            </a:r>
            <a:r>
              <a:rPr lang="en-US" altLang="en-US" b="1" dirty="0"/>
              <a:t> </a:t>
            </a:r>
            <a:r>
              <a:rPr lang="en-US" altLang="en-US" dirty="0"/>
              <a:t>(</a:t>
            </a:r>
            <a:r>
              <a:rPr lang="en-US" altLang="en-US" i="1" dirty="0"/>
              <a:t>salary</a:t>
            </a:r>
            <a:r>
              <a:rPr lang="en-US" altLang="en-US" dirty="0"/>
              <a:t>) </a:t>
            </a:r>
            <a:br>
              <a:rPr lang="en-US" altLang="en-US" i="1" dirty="0"/>
            </a:br>
            <a:r>
              <a:rPr lang="en-US" altLang="en-US" i="1" dirty="0"/>
              <a:t>           </a:t>
            </a:r>
            <a:r>
              <a:rPr lang="en-US" altLang="en-US" b="1" dirty="0"/>
              <a:t>from </a:t>
            </a:r>
            <a:r>
              <a:rPr lang="en-US" altLang="en-US" i="1" dirty="0"/>
              <a:t>instructor</a:t>
            </a:r>
            <a:br>
              <a:rPr lang="en-US" altLang="en-US" i="1" dirty="0"/>
            </a:br>
            <a:r>
              <a:rPr lang="en-US" altLang="en-US" i="1" dirty="0"/>
              <a:t>           </a:t>
            </a:r>
            <a:r>
              <a:rPr lang="en-US" altLang="en-US" b="1" dirty="0"/>
              <a:t>group by </a:t>
            </a:r>
            <a:r>
              <a:rPr lang="en-US" altLang="en-US" i="1" dirty="0"/>
              <a:t>dept_name</a:t>
            </a:r>
            <a:r>
              <a:rPr lang="en-US" altLang="en-US" dirty="0"/>
              <a:t>) </a:t>
            </a:r>
          </a:p>
          <a:p>
            <a:pPr lvl="1">
              <a:spcBef>
                <a:spcPts val="0"/>
              </a:spcBef>
              <a:buNone/>
              <a:tabLst>
                <a:tab pos="859631" algn="l"/>
                <a:tab pos="1206104" algn="l"/>
                <a:tab pos="1283494" algn="l"/>
              </a:tabLst>
            </a:pPr>
            <a:r>
              <a:rPr lang="en-US" altLang="en-US" b="1" dirty="0"/>
              <a:t>                as </a:t>
            </a:r>
            <a:r>
              <a:rPr lang="en-US" altLang="en-US" i="1" dirty="0" err="1"/>
              <a:t>dept_avg</a:t>
            </a:r>
            <a:r>
              <a:rPr lang="en-US" altLang="en-US" i="1" dirty="0"/>
              <a:t> </a:t>
            </a:r>
            <a:r>
              <a:rPr lang="en-US" altLang="en-US" dirty="0"/>
              <a:t>(</a:t>
            </a:r>
            <a:r>
              <a:rPr lang="en-US" altLang="en-US" i="1" dirty="0"/>
              <a:t>dept_name</a:t>
            </a:r>
            <a:r>
              <a:rPr lang="en-US" altLang="en-US" dirty="0"/>
              <a:t>, </a:t>
            </a:r>
            <a:r>
              <a:rPr lang="en-US" altLang="en-US" i="1" dirty="0" err="1"/>
              <a:t>avg_salary</a:t>
            </a:r>
            <a:r>
              <a:rPr lang="en-US" altLang="en-US" dirty="0"/>
              <a:t>)</a:t>
            </a:r>
          </a:p>
          <a:p>
            <a:pPr lvl="1">
              <a:spcBef>
                <a:spcPts val="0"/>
              </a:spcBef>
              <a:buNone/>
              <a:tabLst>
                <a:tab pos="859631" algn="l"/>
                <a:tab pos="1206104" algn="l"/>
                <a:tab pos="1283494" algn="l"/>
              </a:tabLst>
            </a:pPr>
            <a:r>
              <a:rPr lang="en-US" altLang="en-US" b="1" dirty="0"/>
              <a:t>    where </a:t>
            </a:r>
            <a:r>
              <a:rPr lang="en-US" altLang="en-US" i="1" dirty="0" err="1"/>
              <a:t>avg_salary</a:t>
            </a:r>
            <a:r>
              <a:rPr lang="en-US" altLang="en-US" i="1" dirty="0"/>
              <a:t> </a:t>
            </a:r>
            <a:r>
              <a:rPr lang="en-US" altLang="en-US" dirty="0"/>
              <a:t>&gt; 42000;</a:t>
            </a:r>
          </a:p>
          <a:p>
            <a:pPr>
              <a:tabLst>
                <a:tab pos="859631" algn="l"/>
                <a:tab pos="1206104" algn="l"/>
                <a:tab pos="1283494" algn="l"/>
              </a:tabLst>
            </a:pPr>
            <a:endParaRPr lang="en-US" altLang="en-US" dirty="0"/>
          </a:p>
          <a:p>
            <a:pPr>
              <a:buNone/>
              <a:tabLst>
                <a:tab pos="859631" algn="l"/>
                <a:tab pos="1206104" algn="l"/>
                <a:tab pos="1283494" algn="l"/>
              </a:tabLst>
            </a:pPr>
            <a:endParaRPr lang="en-US" altLang="en-US" dirty="0"/>
          </a:p>
        </p:txBody>
      </p:sp>
    </p:spTree>
    <p:extLst>
      <p:ext uri="{BB962C8B-B14F-4D97-AF65-F5344CB8AC3E}">
        <p14:creationId xmlns:p14="http://schemas.microsoft.com/office/powerpoint/2010/main" val="34224355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1154" name="Rectangle 2"/>
          <p:cNvSpPr>
            <a:spLocks noGrp="1" noChangeArrowheads="1"/>
          </p:cNvSpPr>
          <p:nvPr>
            <p:ph type="title"/>
          </p:nvPr>
        </p:nvSpPr>
        <p:spPr/>
        <p:txBody>
          <a:bodyPr/>
          <a:lstStyle/>
          <a:p>
            <a:r>
              <a:rPr lang="en-US" altLang="en-US" dirty="0"/>
              <a:t>Scalar Subquery</a:t>
            </a:r>
          </a:p>
        </p:txBody>
      </p:sp>
      <p:sp>
        <p:nvSpPr>
          <p:cNvPr id="60418" name="Rectangle 3"/>
          <p:cNvSpPr>
            <a:spLocks noGrp="1" noChangeArrowheads="1"/>
          </p:cNvSpPr>
          <p:nvPr>
            <p:ph type="body" idx="1"/>
          </p:nvPr>
        </p:nvSpPr>
        <p:spPr>
          <a:xfrm>
            <a:off x="1719262" y="820342"/>
            <a:ext cx="5659946" cy="3541347"/>
          </a:xfrm>
        </p:spPr>
        <p:txBody>
          <a:bodyPr/>
          <a:lstStyle/>
          <a:p>
            <a:r>
              <a:rPr lang="en-US" altLang="en-US" dirty="0"/>
              <a:t>Scalar subquery is one which is used where a single value is expected</a:t>
            </a:r>
          </a:p>
          <a:p>
            <a:r>
              <a:rPr lang="en-US" altLang="en-US" dirty="0"/>
              <a:t>List all departments along with the number of instructors in each department</a:t>
            </a:r>
          </a:p>
          <a:p>
            <a:pPr>
              <a:buFont typeface="Monotype Sorts" charset="2"/>
              <a:buNone/>
            </a:pPr>
            <a:r>
              <a:rPr lang="en-US" altLang="en-US" b="1" dirty="0"/>
              <a:t>	select </a:t>
            </a:r>
            <a:r>
              <a:rPr lang="en-US" altLang="en-US" i="1" dirty="0"/>
              <a:t>dept_name</a:t>
            </a:r>
            <a:r>
              <a:rPr lang="en-US" altLang="en-US" dirty="0"/>
              <a:t>, </a:t>
            </a:r>
            <a:br>
              <a:rPr lang="en-US" altLang="en-US" dirty="0"/>
            </a:br>
            <a:r>
              <a:rPr lang="en-US" altLang="en-US" dirty="0"/>
              <a:t>             ( </a:t>
            </a:r>
            <a:r>
              <a:rPr lang="en-US" altLang="en-US" b="1" dirty="0"/>
              <a:t>select count</a:t>
            </a:r>
            <a:r>
              <a:rPr lang="en-US" altLang="en-US" dirty="0"/>
              <a:t>(*) </a:t>
            </a:r>
            <a:br>
              <a:rPr lang="en-US" altLang="en-US" dirty="0"/>
            </a:br>
            <a:r>
              <a:rPr lang="en-US" altLang="en-US" dirty="0"/>
              <a:t>                </a:t>
            </a:r>
            <a:r>
              <a:rPr lang="en-US" altLang="en-US" b="1" dirty="0"/>
              <a:t>from </a:t>
            </a:r>
            <a:r>
              <a:rPr lang="en-US" altLang="en-US" i="1" dirty="0"/>
              <a:t>instructor </a:t>
            </a:r>
            <a:br>
              <a:rPr lang="en-US" altLang="en-US" i="1" dirty="0"/>
            </a:br>
            <a:r>
              <a:rPr lang="en-US" altLang="en-US" i="1" dirty="0"/>
              <a:t>                </a:t>
            </a:r>
            <a:r>
              <a:rPr lang="en-US" altLang="en-US" b="1" dirty="0"/>
              <a:t>where </a:t>
            </a:r>
            <a:r>
              <a:rPr lang="en-US" altLang="en-US" i="1" dirty="0" err="1"/>
              <a:t>department</a:t>
            </a:r>
            <a:r>
              <a:rPr lang="en-US" altLang="en-US" dirty="0" err="1"/>
              <a:t>.</a:t>
            </a:r>
            <a:r>
              <a:rPr lang="en-US" altLang="en-US" i="1" dirty="0" err="1"/>
              <a:t>dept_name</a:t>
            </a:r>
            <a:r>
              <a:rPr lang="en-US" altLang="en-US" i="1" dirty="0"/>
              <a:t> </a:t>
            </a:r>
            <a:r>
              <a:rPr lang="en-US" altLang="en-US" dirty="0"/>
              <a:t>= </a:t>
            </a:r>
            <a:r>
              <a:rPr lang="en-US" altLang="en-US" i="1" dirty="0" err="1"/>
              <a:t>instructor</a:t>
            </a:r>
            <a:r>
              <a:rPr lang="en-US" altLang="en-US" dirty="0" err="1"/>
              <a:t>.</a:t>
            </a:r>
            <a:r>
              <a:rPr lang="en-US" altLang="en-US" i="1" dirty="0" err="1"/>
              <a:t>dept_name</a:t>
            </a:r>
            <a:r>
              <a:rPr lang="en-US" altLang="en-US" dirty="0"/>
              <a:t>)</a:t>
            </a:r>
            <a:br>
              <a:rPr lang="en-US" altLang="en-US" dirty="0"/>
            </a:br>
            <a:r>
              <a:rPr lang="en-US" altLang="en-US" dirty="0"/>
              <a:t>             </a:t>
            </a:r>
            <a:r>
              <a:rPr lang="en-US" altLang="en-US" b="1" dirty="0"/>
              <a:t>as </a:t>
            </a:r>
            <a:r>
              <a:rPr lang="en-US" altLang="en-US" i="1" dirty="0" err="1"/>
              <a:t>num_instructors</a:t>
            </a:r>
            <a:br>
              <a:rPr lang="en-US" altLang="en-US" i="1" dirty="0"/>
            </a:br>
            <a:r>
              <a:rPr lang="en-US" altLang="en-US" b="1" dirty="0"/>
              <a:t>from </a:t>
            </a:r>
            <a:r>
              <a:rPr lang="en-US" altLang="en-US" i="1" dirty="0"/>
              <a:t>department</a:t>
            </a:r>
            <a:r>
              <a:rPr lang="en-US" altLang="en-US" dirty="0"/>
              <a:t>;</a:t>
            </a:r>
          </a:p>
          <a:p>
            <a:r>
              <a:rPr lang="en-US" altLang="en-US" dirty="0"/>
              <a:t>Runtime error if subquery returns more than one result tuple</a:t>
            </a:r>
          </a:p>
        </p:txBody>
      </p:sp>
    </p:spTree>
    <p:extLst>
      <p:ext uri="{BB962C8B-B14F-4D97-AF65-F5344CB8AC3E}">
        <p14:creationId xmlns:p14="http://schemas.microsoft.com/office/powerpoint/2010/main" val="59168532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7CA9B8E-EA01-6D4B-A8CA-D99FBD4371A7}"/>
              </a:ext>
            </a:extLst>
          </p:cNvPr>
          <p:cNvSpPr>
            <a:spLocks noGrp="1"/>
          </p:cNvSpPr>
          <p:nvPr>
            <p:ph idx="1"/>
          </p:nvPr>
        </p:nvSpPr>
        <p:spPr>
          <a:xfrm>
            <a:off x="152400" y="1885950"/>
            <a:ext cx="8839200" cy="1143000"/>
          </a:xfrm>
        </p:spPr>
        <p:txBody>
          <a:bodyPr/>
          <a:lstStyle/>
          <a:p>
            <a:pPr marL="0" indent="0" algn="ctr">
              <a:buNone/>
            </a:pPr>
            <a:r>
              <a:rPr lang="en-US" sz="4800" dirty="0"/>
              <a:t>Switch to Notebook</a:t>
            </a:r>
          </a:p>
        </p:txBody>
      </p:sp>
      <p:sp>
        <p:nvSpPr>
          <p:cNvPr id="3" name="Title 2">
            <a:extLst>
              <a:ext uri="{FF2B5EF4-FFF2-40B4-BE49-F238E27FC236}">
                <a16:creationId xmlns:a16="http://schemas.microsoft.com/office/drawing/2014/main" id="{31C5E054-2A50-E046-B055-A3D1BD6281A0}"/>
              </a:ext>
            </a:extLst>
          </p:cNvPr>
          <p:cNvSpPr>
            <a:spLocks noGrp="1"/>
          </p:cNvSpPr>
          <p:nvPr>
            <p:ph type="title"/>
          </p:nvPr>
        </p:nvSpPr>
        <p:spPr/>
        <p:txBody>
          <a:bodyPr/>
          <a:lstStyle/>
          <a:p>
            <a:r>
              <a:rPr lang="en-US" dirty="0"/>
              <a:t>Switch to Notebook</a:t>
            </a:r>
          </a:p>
        </p:txBody>
      </p:sp>
    </p:spTree>
    <p:extLst>
      <p:ext uri="{BB962C8B-B14F-4D97-AF65-F5344CB8AC3E}">
        <p14:creationId xmlns:p14="http://schemas.microsoft.com/office/powerpoint/2010/main" val="173500696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1C7F7AA-46EF-1E40-80D2-72C6CDEEA7A1}"/>
              </a:ext>
            </a:extLst>
          </p:cNvPr>
          <p:cNvSpPr>
            <a:spLocks noGrp="1"/>
          </p:cNvSpPr>
          <p:nvPr>
            <p:ph idx="1"/>
          </p:nvPr>
        </p:nvSpPr>
        <p:spPr>
          <a:solidFill>
            <a:srgbClr val="00B050"/>
          </a:solidFill>
        </p:spPr>
        <p:txBody>
          <a:bodyPr/>
          <a:lstStyle/>
          <a:p>
            <a:endParaRPr lang="en-US" dirty="0"/>
          </a:p>
          <a:p>
            <a:endParaRPr lang="en-US" dirty="0"/>
          </a:p>
          <a:p>
            <a:endParaRPr lang="en-US" dirty="0"/>
          </a:p>
          <a:p>
            <a:pPr marL="0" indent="0" algn="ctr">
              <a:buNone/>
            </a:pPr>
            <a:r>
              <a:rPr lang="en-US" sz="6600" dirty="0"/>
              <a:t>Backup</a:t>
            </a:r>
          </a:p>
        </p:txBody>
      </p:sp>
      <p:sp>
        <p:nvSpPr>
          <p:cNvPr id="3" name="Title 2">
            <a:extLst>
              <a:ext uri="{FF2B5EF4-FFF2-40B4-BE49-F238E27FC236}">
                <a16:creationId xmlns:a16="http://schemas.microsoft.com/office/drawing/2014/main" id="{D1509E94-AE8A-9E41-A320-D4B3B58052C7}"/>
              </a:ext>
            </a:extLst>
          </p:cNvPr>
          <p:cNvSpPr>
            <a:spLocks noGrp="1"/>
          </p:cNvSpPr>
          <p:nvPr>
            <p:ph type="title"/>
          </p:nvPr>
        </p:nvSpPr>
        <p:spPr/>
        <p:txBody>
          <a:bodyPr/>
          <a:lstStyle/>
          <a:p>
            <a:r>
              <a:rPr lang="en-US" dirty="0"/>
              <a:t>Backup</a:t>
            </a:r>
          </a:p>
        </p:txBody>
      </p:sp>
    </p:spTree>
    <p:extLst>
      <p:ext uri="{BB962C8B-B14F-4D97-AF65-F5344CB8AC3E}">
        <p14:creationId xmlns:p14="http://schemas.microsoft.com/office/powerpoint/2010/main" val="141210002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3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4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5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6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7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Status xmlns="http://schemas.microsoft.com/sharepoint/v3/fields">Not Started</_Statu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0DE64AEEDD9B7A4D93545ACBE97D4615" ma:contentTypeVersion="2" ma:contentTypeDescription="Create a new document." ma:contentTypeScope="" ma:versionID="f49002b78e3a4a71b814eef46a983816">
  <xsd:schema xmlns:xsd="http://www.w3.org/2001/XMLSchema" xmlns:xs="http://www.w3.org/2001/XMLSchema" xmlns:p="http://schemas.microsoft.com/office/2006/metadata/properties" xmlns:ns2="http://schemas.microsoft.com/sharepoint/v3/fields" targetNamespace="http://schemas.microsoft.com/office/2006/metadata/properties" ma:root="true" ma:fieldsID="38f6db2dd0d9a0cf6a8dc37be32b365b" ns2:_="">
    <xsd:import namespace="http://schemas.microsoft.com/sharepoint/v3/fields"/>
    <xsd:element name="properties">
      <xsd:complexType>
        <xsd:sequence>
          <xsd:element name="documentManagement">
            <xsd:complexType>
              <xsd:all>
                <xsd:element ref="ns2:_Status" minOccurs="0"/>
                <xsd:element ref="ns2: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8" nillable="true" ma:displayName="Status" ma:default="Not Started" ma:internalName="_Status">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element name="_Version" ma:index="9"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ma:displayName="Status"/>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B6F2769-7194-4217-93D3-3AF3A4742282}">
  <ds:schemaRefs>
    <ds:schemaRef ds:uri="http://schemas.microsoft.com/office/2006/metadata/properties"/>
    <ds:schemaRef ds:uri="http://schemas.microsoft.com/sharepoint/v3/fields"/>
    <ds:schemaRef ds:uri="http://schemas.microsoft.com/office/infopath/2007/PartnerControls"/>
    <ds:schemaRef ds:uri="http://schemas.microsoft.com/office/2006/documentManagement/types"/>
    <ds:schemaRef ds:uri="http://purl.org/dc/dcmitype/"/>
    <ds:schemaRef ds:uri="http://purl.org/dc/terms/"/>
    <ds:schemaRef ds:uri="http://purl.org/dc/elements/1.1/"/>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87D2A1B0-FF3E-4009-940D-AED0EB70AA20}">
  <ds:schemaRefs>
    <ds:schemaRef ds:uri="http://schemas.microsoft.com/sharepoint/v3/contenttype/forms"/>
  </ds:schemaRefs>
</ds:datastoreItem>
</file>

<file path=customXml/itemProps3.xml><?xml version="1.0" encoding="utf-8"?>
<ds:datastoreItem xmlns:ds="http://schemas.openxmlformats.org/officeDocument/2006/customXml" ds:itemID="{E4214858-785C-42F7-BE66-6D0E79395F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FNEMasterTemplateForThemePreview.pptx</Template>
  <TotalTime>59956</TotalTime>
  <Words>6536</Words>
  <Application>Microsoft Macintosh PowerPoint</Application>
  <PresentationFormat>On-screen Show (16:9)</PresentationFormat>
  <Paragraphs>700</Paragraphs>
  <Slides>93</Slides>
  <Notes>51</Notes>
  <HiddenSlides>0</HiddenSlides>
  <MMClips>0</MMClips>
  <ScaleCrop>false</ScaleCrop>
  <HeadingPairs>
    <vt:vector size="6" baseType="variant">
      <vt:variant>
        <vt:lpstr>Fonts Used</vt:lpstr>
      </vt:variant>
      <vt:variant>
        <vt:i4>10</vt:i4>
      </vt:variant>
      <vt:variant>
        <vt:lpstr>Theme</vt:lpstr>
      </vt:variant>
      <vt:variant>
        <vt:i4>8</vt:i4>
      </vt:variant>
      <vt:variant>
        <vt:lpstr>Slide Titles</vt:lpstr>
      </vt:variant>
      <vt:variant>
        <vt:i4>93</vt:i4>
      </vt:variant>
    </vt:vector>
  </HeadingPairs>
  <TitlesOfParts>
    <vt:vector size="111" baseType="lpstr">
      <vt:lpstr>Arial</vt:lpstr>
      <vt:lpstr>Calibri</vt:lpstr>
      <vt:lpstr>Calibri Light</vt:lpstr>
      <vt:lpstr>Helvetica</vt:lpstr>
      <vt:lpstr>Monotype Sorts</vt:lpstr>
      <vt:lpstr>Museo For Dell</vt:lpstr>
      <vt:lpstr>Museo Sans For Dell</vt:lpstr>
      <vt:lpstr>Times New Roman</vt:lpstr>
      <vt:lpstr>Webdings</vt:lpstr>
      <vt:lpstr>Wingdings</vt:lpstr>
      <vt:lpstr>Office Theme</vt:lpstr>
      <vt:lpstr>2_db-5-grey</vt:lpstr>
      <vt:lpstr>3_db-5-grey</vt:lpstr>
      <vt:lpstr>4_db-5-grey</vt:lpstr>
      <vt:lpstr>5_db-5-grey</vt:lpstr>
      <vt:lpstr>1_Office Theme</vt:lpstr>
      <vt:lpstr>6_db-5-grey</vt:lpstr>
      <vt:lpstr>7_db-5-grey</vt:lpstr>
      <vt:lpstr>PowerPoint Presentation</vt:lpstr>
      <vt:lpstr>PowerPoint Presentation</vt:lpstr>
      <vt:lpstr>PowerPoint Presentation</vt:lpstr>
      <vt:lpstr>Contents</vt:lpstr>
      <vt:lpstr>PowerPoint Presentation</vt:lpstr>
      <vt:lpstr>Consider a Subset of the IMDB Data Model</vt:lpstr>
      <vt:lpstr>Attribute</vt:lpstr>
      <vt:lpstr>Complex Attributes</vt:lpstr>
      <vt:lpstr>IMDB Known For</vt:lpstr>
      <vt:lpstr>Multivalued and Composite Attributes</vt:lpstr>
      <vt:lpstr>PowerPoint Presentation</vt:lpstr>
      <vt:lpstr>PowerPoint Presentation</vt:lpstr>
      <vt:lpstr>Functions and Procedures</vt:lpstr>
      <vt:lpstr>PowerPoint Presentation</vt:lpstr>
      <vt:lpstr>Triggers</vt:lpstr>
      <vt:lpstr>Triggering Events and Actions in SQL</vt:lpstr>
      <vt:lpstr>Trigger to Maintain credits_earned value</vt:lpstr>
      <vt:lpstr>Statement Level Triggers</vt:lpstr>
      <vt:lpstr>When Not To Use Triggers</vt:lpstr>
      <vt:lpstr>When Not To Use Triggers (Cont.)</vt:lpstr>
      <vt:lpstr>Materialized Views</vt:lpstr>
      <vt:lpstr>Trigger Example – Violating when not to Use</vt:lpstr>
      <vt:lpstr>PowerPoint Presentation</vt:lpstr>
      <vt:lpstr>Comparison</vt:lpstr>
      <vt:lpstr>Comparison – Some Details</vt:lpstr>
      <vt:lpstr>PowerPoint Presentation</vt:lpstr>
      <vt:lpstr>PowerPoint Presentation</vt:lpstr>
      <vt:lpstr>Faculty and Students</vt:lpstr>
      <vt:lpstr>Specialization</vt:lpstr>
      <vt:lpstr>PowerPoint Presentation</vt:lpstr>
      <vt:lpstr>PowerPoint Presentation</vt:lpstr>
      <vt:lpstr>PowerPoint Presentation</vt:lpstr>
      <vt:lpstr>PowerPoint Presentation</vt:lpstr>
      <vt:lpstr>PowerPoint Presentation</vt:lpstr>
      <vt:lpstr>PowerPoint Presentation</vt:lpstr>
      <vt:lpstr>ER vs. UML Class Diagrams</vt:lpstr>
      <vt:lpstr>Specialization Example</vt:lpstr>
      <vt:lpstr>Generalization</vt:lpstr>
      <vt:lpstr>Completeness constraint</vt:lpstr>
      <vt:lpstr>Completeness constraint (Cont.)</vt:lpstr>
      <vt:lpstr>PowerPoint Presentation</vt:lpstr>
      <vt:lpstr>Person, Faculty, Student</vt:lpstr>
      <vt:lpstr>The UNI</vt:lpstr>
      <vt:lpstr>Table Definitions</vt:lpstr>
      <vt:lpstr>Function</vt:lpstr>
      <vt:lpstr>Design Pattern for Inheritance Integrity</vt:lpstr>
      <vt:lpstr>Hands On – Write a Stored Procedure</vt:lpstr>
      <vt:lpstr>PowerPoint Presentation</vt:lpstr>
      <vt:lpstr>Security Concepts (Terms from Wikipedia)</vt:lpstr>
      <vt:lpstr>Authorization</vt:lpstr>
      <vt:lpstr>Authorization (Cont.)</vt:lpstr>
      <vt:lpstr>Authorization Specification in SQL</vt:lpstr>
      <vt:lpstr>Privileges in SQL</vt:lpstr>
      <vt:lpstr>Revoking Authorization in SQL</vt:lpstr>
      <vt:lpstr>Roles</vt:lpstr>
      <vt:lpstr>Roles Example</vt:lpstr>
      <vt:lpstr>Authorization on Views</vt:lpstr>
      <vt:lpstr>Other Authorization Features</vt:lpstr>
      <vt:lpstr>PowerPoint Presentation</vt:lpstr>
      <vt:lpstr>Non-binary Relationship Sets</vt:lpstr>
      <vt:lpstr>Weak Entity Sets</vt:lpstr>
      <vt:lpstr>Weak Entity Sets (Cont.)</vt:lpstr>
      <vt:lpstr>Weak Entity Sets (Cont.)</vt:lpstr>
      <vt:lpstr>PowerPoint Presentation</vt:lpstr>
      <vt:lpstr>Some Worked Data Cleanup Tasks</vt:lpstr>
      <vt:lpstr>PowerPoint Presentation</vt:lpstr>
      <vt:lpstr>Harry Potter Character Information Application</vt:lpstr>
      <vt:lpstr>The Data – Characters.csv</vt:lpstr>
      <vt:lpstr>But First, Let’s Look at the Data</vt:lpstr>
      <vt:lpstr>Analysis (I)</vt:lpstr>
      <vt:lpstr>Character Encodings/Character Sets</vt:lpstr>
      <vt:lpstr>Character Set Usage over Time</vt:lpstr>
      <vt:lpstr>But, ... ...</vt:lpstr>
      <vt:lpstr>The Cleanup is Rule-Based</vt:lpstr>
      <vt:lpstr>Multivalued Attributes</vt:lpstr>
      <vt:lpstr>Data Cleansing</vt:lpstr>
      <vt:lpstr>Data Cleansing</vt:lpstr>
      <vt:lpstr>Next Steps in the Plan</vt:lpstr>
      <vt:lpstr>But, Before We Leave ... ...</vt:lpstr>
      <vt:lpstr>PowerPoint Presentation</vt:lpstr>
      <vt:lpstr>Set Comparison – “some” Clause</vt:lpstr>
      <vt:lpstr>Definition of  “some” Clause</vt:lpstr>
      <vt:lpstr>Set Comparison – “all” Clause</vt:lpstr>
      <vt:lpstr>Definition of “all” Clause</vt:lpstr>
      <vt:lpstr>Test for Empty Relations</vt:lpstr>
      <vt:lpstr>Use of “exists” Clause</vt:lpstr>
      <vt:lpstr>Use of “not exists” Clause</vt:lpstr>
      <vt:lpstr>Test for Absence of Duplicate Tuples</vt:lpstr>
      <vt:lpstr>PowerPoint Presentation</vt:lpstr>
      <vt:lpstr>Subqueries in the From Clause</vt:lpstr>
      <vt:lpstr>Scalar Subquery</vt:lpstr>
      <vt:lpstr>Switch to Notebook</vt:lpstr>
      <vt:lpstr>Backup</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FileNewTemplate</dc:title>
  <dc:creator>Diana</dc:creator>
  <cp:lastModifiedBy>Ferguson, Donald (DMNA-NYG)</cp:lastModifiedBy>
  <cp:revision>698</cp:revision>
  <cp:lastPrinted>2018-11-15T21:01:50Z</cp:lastPrinted>
  <dcterms:created xsi:type="dcterms:W3CDTF">2010-04-12T23:12:02Z</dcterms:created>
  <dcterms:modified xsi:type="dcterms:W3CDTF">2021-02-18T22:33:52Z</dcterms:modified>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ies>
</file>